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notesSlides/notesSlide37.xml" ContentType="application/vnd.openxmlformats-officedocument.presentationml.notesSlide+xml"/>
  <Override PartName="/ppt/ink/ink2.xml" ContentType="application/inkml+xml"/>
  <Override PartName="/ppt/notesSlides/notesSlide38.xml" ContentType="application/vnd.openxmlformats-officedocument.presentationml.notesSlide+xml"/>
  <Override PartName="/ppt/ink/ink3.xml" ContentType="application/inkml+xml"/>
  <Override PartName="/ppt/notesSlides/notesSlide39.xml" ContentType="application/vnd.openxmlformats-officedocument.presentationml.notesSlide+xml"/>
  <Override PartName="/ppt/ink/ink4.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364" r:id="rId2"/>
    <p:sldId id="387" r:id="rId3"/>
    <p:sldId id="471" r:id="rId4"/>
    <p:sldId id="265" r:id="rId5"/>
    <p:sldId id="348" r:id="rId6"/>
    <p:sldId id="366" r:id="rId7"/>
    <p:sldId id="368" r:id="rId8"/>
    <p:sldId id="668" r:id="rId9"/>
    <p:sldId id="470" r:id="rId10"/>
    <p:sldId id="349" r:id="rId11"/>
    <p:sldId id="639" r:id="rId12"/>
    <p:sldId id="641" r:id="rId13"/>
    <p:sldId id="642" r:id="rId14"/>
    <p:sldId id="644" r:id="rId15"/>
    <p:sldId id="623" r:id="rId16"/>
    <p:sldId id="622" r:id="rId17"/>
    <p:sldId id="423" r:id="rId18"/>
    <p:sldId id="426" r:id="rId19"/>
    <p:sldId id="425" r:id="rId20"/>
    <p:sldId id="432" r:id="rId21"/>
    <p:sldId id="437" r:id="rId22"/>
    <p:sldId id="433" r:id="rId23"/>
    <p:sldId id="434" r:id="rId24"/>
    <p:sldId id="435" r:id="rId25"/>
    <p:sldId id="436" r:id="rId26"/>
    <p:sldId id="429" r:id="rId27"/>
    <p:sldId id="516" r:id="rId28"/>
    <p:sldId id="524" r:id="rId29"/>
    <p:sldId id="526" r:id="rId30"/>
    <p:sldId id="525" r:id="rId31"/>
    <p:sldId id="515" r:id="rId32"/>
    <p:sldId id="509" r:id="rId33"/>
    <p:sldId id="518" r:id="rId34"/>
    <p:sldId id="521" r:id="rId35"/>
    <p:sldId id="472" r:id="rId36"/>
    <p:sldId id="592" r:id="rId37"/>
    <p:sldId id="594" r:id="rId38"/>
    <p:sldId id="595" r:id="rId39"/>
    <p:sldId id="407" r:id="rId40"/>
    <p:sldId id="510" r:id="rId41"/>
    <p:sldId id="508" r:id="rId42"/>
    <p:sldId id="520" r:id="rId43"/>
    <p:sldId id="522" r:id="rId44"/>
    <p:sldId id="469" r:id="rId45"/>
    <p:sldId id="660" r:id="rId46"/>
    <p:sldId id="659" r:id="rId47"/>
    <p:sldId id="655" r:id="rId48"/>
    <p:sldId id="656" r:id="rId49"/>
    <p:sldId id="657" r:id="rId50"/>
    <p:sldId id="658" r:id="rId51"/>
    <p:sldId id="664" r:id="rId52"/>
    <p:sldId id="643" r:id="rId53"/>
    <p:sldId id="401" r:id="rId54"/>
    <p:sldId id="626" r:id="rId55"/>
    <p:sldId id="649" r:id="rId56"/>
    <p:sldId id="628" r:id="rId57"/>
    <p:sldId id="650" r:id="rId58"/>
    <p:sldId id="631" r:id="rId59"/>
    <p:sldId id="652" r:id="rId60"/>
    <p:sldId id="632" r:id="rId61"/>
    <p:sldId id="653" r:id="rId62"/>
    <p:sldId id="654" r:id="rId63"/>
    <p:sldId id="637" r:id="rId64"/>
    <p:sldId id="638" r:id="rId65"/>
    <p:sldId id="625" r:id="rId66"/>
    <p:sldId id="646" r:id="rId67"/>
    <p:sldId id="621" r:id="rId68"/>
    <p:sldId id="645" r:id="rId69"/>
    <p:sldId id="663" r:id="rId70"/>
    <p:sldId id="662" r:id="rId71"/>
    <p:sldId id="477" r:id="rId72"/>
    <p:sldId id="648" r:id="rId73"/>
    <p:sldId id="661" r:id="rId74"/>
    <p:sldId id="427" r:id="rId75"/>
    <p:sldId id="389" r:id="rId76"/>
    <p:sldId id="324" r:id="rId77"/>
    <p:sldId id="647" r:id="rId78"/>
  </p:sldIdLst>
  <p:sldSz cx="12192000" cy="6858000"/>
  <p:notesSz cx="6858000" cy="9144000"/>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273" autoAdjust="0"/>
  </p:normalViewPr>
  <p:slideViewPr>
    <p:cSldViewPr snapToGrid="0">
      <p:cViewPr varScale="1">
        <p:scale>
          <a:sx n="67" d="100"/>
          <a:sy n="67" d="100"/>
        </p:scale>
        <p:origin x="1219" y="38"/>
      </p:cViewPr>
      <p:guideLst>
        <p:guide orient="horz" pos="2478"/>
        <p:guide pos="7197"/>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2025/6/28</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err="1"/>
              <a:t>SelfTargetMSIS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這張圖展示了我們系統的 </a:t>
            </a:r>
            <a:r>
              <a:rPr lang="en-US" altLang="zh-TW" dirty="0"/>
              <a:t>AXI </a:t>
            </a:r>
            <a:r>
              <a:rPr lang="zh-TW" altLang="en-US" dirty="0"/>
              <a:t>介面整合架構，分為三個主要區塊：</a:t>
            </a:r>
            <a:r>
              <a:rPr lang="en-US" altLang="zh-TW" dirty="0"/>
              <a:t>AXI4-Lite</a:t>
            </a:r>
            <a:r>
              <a:rPr lang="zh-TW" altLang="en-US" dirty="0"/>
              <a:t>、</a:t>
            </a:r>
            <a:r>
              <a:rPr lang="en-US" altLang="zh-TW" dirty="0"/>
              <a:t>AXI4-Stream Input</a:t>
            </a:r>
            <a:r>
              <a:rPr lang="zh-TW" altLang="en-US" dirty="0"/>
              <a:t>，以及 </a:t>
            </a:r>
            <a:r>
              <a:rPr lang="en-US" altLang="zh-TW" dirty="0"/>
              <a:t>AXI4-Stream Output</a:t>
            </a:r>
            <a:r>
              <a:rPr lang="zh-TW" altLang="en-US" dirty="0"/>
              <a:t>。</a:t>
            </a:r>
          </a:p>
          <a:p>
            <a:r>
              <a:rPr lang="zh-TW" altLang="en-US" dirty="0"/>
              <a:t>首先，</a:t>
            </a:r>
            <a:r>
              <a:rPr lang="en-US" altLang="zh-TW" b="1" dirty="0"/>
              <a:t>AXI4-Lite</a:t>
            </a:r>
            <a:r>
              <a:rPr lang="zh-TW" altLang="en-US" dirty="0"/>
              <a:t> 介面主要負責控制訊號的傳送，也就是像 </a:t>
            </a:r>
            <a:r>
              <a:rPr lang="en-US" altLang="zh-TW" dirty="0"/>
              <a:t>start</a:t>
            </a:r>
            <a:r>
              <a:rPr lang="zh-TW" altLang="en-US" dirty="0"/>
              <a:t>、</a:t>
            </a:r>
            <a:r>
              <a:rPr lang="en-US" altLang="zh-TW" dirty="0"/>
              <a:t>mode </a:t>
            </a:r>
            <a:r>
              <a:rPr lang="zh-TW" altLang="en-US" dirty="0"/>
              <a:t>等指令設定，透過標準的寫入與讀取通道與外部主機溝通。</a:t>
            </a:r>
          </a:p>
          <a:p>
            <a:r>
              <a:rPr lang="zh-TW" altLang="en-US" dirty="0"/>
              <a:t>再來，我們的 </a:t>
            </a:r>
            <a:r>
              <a:rPr lang="en-US" altLang="zh-TW" b="1" dirty="0"/>
              <a:t>AXI4-Stream Input</a:t>
            </a:r>
            <a:r>
              <a:rPr lang="zh-TW" altLang="en-US" dirty="0"/>
              <a:t> 採用雙通道設計：</a:t>
            </a:r>
          </a:p>
          <a:p>
            <a:r>
              <a:rPr lang="zh-TW" altLang="en-US" dirty="0"/>
              <a:t>第一組通道 </a:t>
            </a:r>
            <a:r>
              <a:rPr lang="en-US" altLang="zh-TW" dirty="0" err="1"/>
              <a:t>s_axis_a</a:t>
            </a:r>
            <a:r>
              <a:rPr lang="en-US" altLang="zh-TW" dirty="0"/>
              <a:t> </a:t>
            </a:r>
            <a:r>
              <a:rPr lang="zh-TW" altLang="en-US" dirty="0"/>
              <a:t>專門提供輸入給 </a:t>
            </a:r>
            <a:r>
              <a:rPr lang="en-US" altLang="zh-TW" dirty="0"/>
              <a:t>Keccak </a:t>
            </a:r>
            <a:r>
              <a:rPr lang="zh-TW" altLang="en-US" dirty="0"/>
              <a:t>雜湊核心，通常用於訊息雜湊或隨機種子擴展。</a:t>
            </a:r>
          </a:p>
          <a:p>
            <a:r>
              <a:rPr lang="zh-TW" altLang="en-US" dirty="0"/>
              <a:t>第二組 </a:t>
            </a:r>
            <a:r>
              <a:rPr lang="en-US" altLang="zh-TW" dirty="0" err="1"/>
              <a:t>s_axis_b</a:t>
            </a:r>
            <a:r>
              <a:rPr lang="en-US" altLang="zh-TW" dirty="0"/>
              <a:t> </a:t>
            </a:r>
            <a:r>
              <a:rPr lang="zh-TW" altLang="en-US" dirty="0"/>
              <a:t>則是供應其他主要計算所需的資料，例如私鑰、多項式等。</a:t>
            </a:r>
          </a:p>
          <a:p>
            <a:r>
              <a:rPr lang="zh-TW" altLang="en-US" dirty="0"/>
              <a:t>最後，</a:t>
            </a:r>
            <a:r>
              <a:rPr lang="en-US" altLang="zh-TW" b="1" dirty="0"/>
              <a:t>AXI4-Stream Output</a:t>
            </a:r>
            <a:r>
              <a:rPr lang="zh-TW" altLang="en-US" dirty="0"/>
              <a:t> 用來將計算結果輸出，包括產生的公鑰、私鑰、簽章資料，甚至是驗證結果等，都是經由 </a:t>
            </a:r>
            <a:r>
              <a:rPr lang="en-US" altLang="zh-TW" dirty="0" err="1"/>
              <a:t>m_axis</a:t>
            </a:r>
            <a:r>
              <a:rPr lang="en-US" altLang="zh-TW" dirty="0"/>
              <a:t> </a:t>
            </a:r>
            <a:r>
              <a:rPr lang="zh-TW" altLang="en-US" dirty="0"/>
              <a:t>通道串流輸出。</a:t>
            </a:r>
          </a:p>
          <a:p>
            <a:r>
              <a:rPr lang="zh-TW" altLang="en-US" dirty="0"/>
              <a:t>中間這個方框是我們頂層模組 </a:t>
            </a:r>
            <a:r>
              <a:rPr lang="en-US" altLang="zh-TW" dirty="0"/>
              <a:t>MLDSA_AXI_TOP</a:t>
            </a:r>
            <a:r>
              <a:rPr lang="zh-TW" altLang="en-US" dirty="0"/>
              <a:t>，負責整合所有 </a:t>
            </a:r>
            <a:r>
              <a:rPr lang="en-US" altLang="zh-TW" dirty="0"/>
              <a:t>AXI </a:t>
            </a:r>
            <a:r>
              <a:rPr lang="zh-TW" altLang="en-US" dirty="0"/>
              <a:t>訊號並對應到內部的運算邏輯。透過這種 </a:t>
            </a:r>
            <a:r>
              <a:rPr lang="en-US" altLang="zh-TW" dirty="0"/>
              <a:t>AXI </a:t>
            </a:r>
            <a:r>
              <a:rPr lang="zh-TW" altLang="en-US" dirty="0"/>
              <a:t>架構設計，我們的系統可以輕鬆地對接其他 </a:t>
            </a:r>
            <a:r>
              <a:rPr lang="en-US" altLang="zh-TW" dirty="0"/>
              <a:t>SoC </a:t>
            </a:r>
            <a:r>
              <a:rPr lang="zh-TW" altLang="en-US" dirty="0"/>
              <a:t>或嵌入式平台，達到高彈性與高整合度的硬體加速器設計。</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r>
              <a:rPr lang="zh-TW" altLang="en-US" dirty="0"/>
              <a:t>首先，我們先看到上半部的特性列出幾個關鍵詞，包括：</a:t>
            </a:r>
          </a:p>
          <a:p>
            <a:r>
              <a:rPr lang="zh-TW" altLang="en-US" b="1" dirty="0"/>
              <a:t>可變長度輸入與輸出</a:t>
            </a:r>
            <a:r>
              <a:rPr lang="zh-TW" altLang="en-US" dirty="0"/>
              <a:t>，</a:t>
            </a:r>
            <a:r>
              <a:rPr lang="en-US" altLang="zh-TW" dirty="0"/>
              <a:t>SHA-3 </a:t>
            </a:r>
            <a:r>
              <a:rPr lang="zh-TW" altLang="en-US" dirty="0"/>
              <a:t>支援處理任意長度的訊息。</a:t>
            </a:r>
          </a:p>
          <a:p>
            <a:r>
              <a:rPr lang="zh-TW" altLang="en-US" b="1" dirty="0"/>
              <a:t>強碰撞防禦</a:t>
            </a:r>
            <a:r>
              <a:rPr lang="zh-TW" altLang="en-US" dirty="0"/>
              <a:t>（</a:t>
            </a:r>
            <a:r>
              <a:rPr lang="en-US" altLang="zh-TW" dirty="0"/>
              <a:t>Collision Resistance</a:t>
            </a:r>
            <a:r>
              <a:rPr lang="zh-TW" altLang="en-US" dirty="0"/>
              <a:t>），代表幾乎不可能找到兩筆不同的資料，它們的雜湊值卻一樣。</a:t>
            </a:r>
          </a:p>
          <a:p>
            <a:r>
              <a:rPr lang="zh-TW" altLang="en-US" b="1" dirty="0"/>
              <a:t>原像防禦</a:t>
            </a:r>
            <a:r>
              <a:rPr lang="zh-TW" altLang="en-US" dirty="0"/>
              <a:t>（</a:t>
            </a:r>
            <a:r>
              <a:rPr lang="en-US" altLang="zh-TW" dirty="0"/>
              <a:t>Preimage Resistance</a:t>
            </a:r>
            <a:r>
              <a:rPr lang="zh-TW" altLang="en-US" dirty="0"/>
              <a:t>），也就是說，從雜湊值反推回原始資料是非常困難的。</a:t>
            </a:r>
          </a:p>
          <a:p>
            <a:r>
              <a:rPr lang="zh-TW" altLang="en-US" b="1" dirty="0"/>
              <a:t>第二原像防禦</a:t>
            </a:r>
            <a:r>
              <a:rPr lang="zh-TW" altLang="en-US" dirty="0"/>
              <a:t>（</a:t>
            </a:r>
            <a:r>
              <a:rPr lang="en-US" altLang="zh-TW" dirty="0"/>
              <a:t>Second Preimage Resistance</a:t>
            </a:r>
            <a:r>
              <a:rPr lang="zh-TW" altLang="en-US" dirty="0"/>
              <a:t>），當給定一筆資料時，要找到另一筆資料雜湊值相同也幾乎不可能。</a:t>
            </a:r>
          </a:p>
          <a:p>
            <a:r>
              <a:rPr lang="zh-TW" altLang="en-US" dirty="0"/>
              <a:t>最後是 </a:t>
            </a:r>
            <a:r>
              <a:rPr lang="zh-TW" altLang="en-US" b="1" dirty="0"/>
              <a:t>假亂數性</a:t>
            </a:r>
            <a:r>
              <a:rPr lang="zh-TW" altLang="en-US" dirty="0"/>
              <a:t>（</a:t>
            </a:r>
            <a:r>
              <a:rPr lang="en-US" altLang="zh-TW" dirty="0" err="1"/>
              <a:t>Pseudorandomness</a:t>
            </a:r>
            <a:r>
              <a:rPr lang="zh-TW" altLang="en-US" dirty="0"/>
              <a:t>），代表雜湊輸出在統計上具有隨機性，無法預測。</a:t>
            </a:r>
          </a:p>
          <a:p>
            <a:r>
              <a:rPr lang="zh-TW" altLang="en-US" dirty="0"/>
              <a:t>接著我們看表格的下半部，這裡分為兩大類：</a:t>
            </a:r>
          </a:p>
          <a:p>
            <a:r>
              <a:rPr lang="zh-TW" altLang="en-US" dirty="0"/>
              <a:t>前四列是屬於 </a:t>
            </a:r>
            <a:r>
              <a:rPr lang="zh-TW" altLang="en-US" b="1" dirty="0"/>
              <a:t>加密雜湊函數</a:t>
            </a:r>
            <a:r>
              <a:rPr lang="zh-TW" altLang="en-US" dirty="0"/>
              <a:t>（</a:t>
            </a:r>
            <a:r>
              <a:rPr lang="en-US" altLang="zh-TW" dirty="0"/>
              <a:t>Cryptographic Hash Function</a:t>
            </a:r>
            <a:r>
              <a:rPr lang="zh-TW" altLang="en-US" dirty="0"/>
              <a:t>），像是 </a:t>
            </a:r>
            <a:r>
              <a:rPr lang="en-US" altLang="zh-TW" dirty="0"/>
              <a:t>SHA3-224</a:t>
            </a:r>
            <a:r>
              <a:rPr lang="zh-TW" altLang="en-US" dirty="0"/>
              <a:t>、</a:t>
            </a:r>
            <a:r>
              <a:rPr lang="en-US" altLang="zh-TW" dirty="0"/>
              <a:t>SHA3-256 </a:t>
            </a:r>
            <a:r>
              <a:rPr lang="zh-TW" altLang="en-US" dirty="0"/>
              <a:t>等，它們的輸出長度是固定的。</a:t>
            </a:r>
          </a:p>
          <a:p>
            <a:r>
              <a:rPr lang="zh-TW" altLang="en-US" dirty="0"/>
              <a:t>最後兩列是屬於 </a:t>
            </a:r>
            <a:r>
              <a:rPr lang="zh-TW" altLang="en-US" b="1" dirty="0"/>
              <a:t>可擴展輸出函數</a:t>
            </a:r>
            <a:r>
              <a:rPr lang="zh-TW" altLang="en-US" dirty="0"/>
              <a:t>（</a:t>
            </a:r>
            <a:r>
              <a:rPr lang="en-US" altLang="zh-TW" dirty="0"/>
              <a:t>Extendable Output Function</a:t>
            </a:r>
            <a:r>
              <a:rPr lang="zh-TW" altLang="en-US" dirty="0"/>
              <a:t>），像是 </a:t>
            </a:r>
            <a:r>
              <a:rPr lang="en-US" altLang="zh-TW" dirty="0"/>
              <a:t>SHAKE128 </a:t>
            </a:r>
            <a:r>
              <a:rPr lang="zh-TW" altLang="en-US" dirty="0"/>
              <a:t>和 </a:t>
            </a:r>
            <a:r>
              <a:rPr lang="en-US" altLang="zh-TW" dirty="0"/>
              <a:t>SHAKE256</a:t>
            </a:r>
            <a:r>
              <a:rPr lang="zh-TW" altLang="en-US" dirty="0"/>
              <a:t>，它們的輸出長度是可以自訂的，這在很多密碼應用裡面非常實用。</a:t>
            </a:r>
          </a:p>
          <a:p>
            <a:r>
              <a:rPr lang="zh-TW" altLang="en-US" dirty="0"/>
              <a:t>每個函數對應的安全強度會根據輸出長度有所不同，像 </a:t>
            </a:r>
            <a:r>
              <a:rPr lang="en-US" altLang="zh-TW" dirty="0"/>
              <a:t>SHA3-256 </a:t>
            </a:r>
            <a:r>
              <a:rPr lang="zh-TW" altLang="en-US" dirty="0"/>
              <a:t>的碰撞強度就是 </a:t>
            </a:r>
            <a:r>
              <a:rPr lang="en-US" altLang="zh-TW" dirty="0"/>
              <a:t>128 bit</a:t>
            </a:r>
            <a:r>
              <a:rPr lang="zh-TW" altLang="en-US" dirty="0"/>
              <a:t>，原像與第二原像都是 </a:t>
            </a:r>
            <a:r>
              <a:rPr lang="en-US" altLang="zh-TW" dirty="0"/>
              <a:t>256 bit</a:t>
            </a:r>
            <a:r>
              <a:rPr lang="zh-TW" altLang="en-US" dirty="0"/>
              <a:t>。至於 </a:t>
            </a:r>
            <a:r>
              <a:rPr lang="en-US" altLang="zh-TW" dirty="0"/>
              <a:t>SHAKE </a:t>
            </a:r>
            <a:r>
              <a:rPr lang="zh-TW" altLang="en-US" dirty="0"/>
              <a:t>系列，則會根據實際輸出長度 </a:t>
            </a:r>
            <a:r>
              <a:rPr lang="en-US" altLang="zh-TW" dirty="0"/>
              <a:t>d </a:t>
            </a:r>
            <a:r>
              <a:rPr lang="zh-TW" altLang="en-US" dirty="0"/>
              <a:t>來計算強度，比如 </a:t>
            </a:r>
            <a:r>
              <a:rPr lang="en-US" altLang="zh-TW" dirty="0"/>
              <a:t>SHAKE256 </a:t>
            </a:r>
            <a:r>
              <a:rPr lang="zh-TW" altLang="en-US" dirty="0"/>
              <a:t>最多可以給到 </a:t>
            </a:r>
            <a:r>
              <a:rPr lang="en-US" altLang="zh-TW" dirty="0"/>
              <a:t>256-bit </a:t>
            </a:r>
            <a:r>
              <a:rPr lang="zh-TW" altLang="en-US" dirty="0"/>
              <a:t>的安全性。</a:t>
            </a:r>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r>
              <a:rPr lang="zh-TW" altLang="en-US" dirty="0"/>
              <a:t>在這張投影片中，我們介紹 </a:t>
            </a:r>
            <a:r>
              <a:rPr lang="en-US" altLang="zh-TW" dirty="0"/>
              <a:t>SHA-3 </a:t>
            </a:r>
            <a:r>
              <a:rPr lang="zh-TW" altLang="en-US" dirty="0"/>
              <a:t>採用的海綿結構（</a:t>
            </a:r>
            <a:r>
              <a:rPr lang="en-US" altLang="zh-TW" dirty="0"/>
              <a:t>Sponge Construction</a:t>
            </a:r>
            <a:r>
              <a:rPr lang="zh-TW" altLang="en-US" dirty="0"/>
              <a:t>），這是一種兩階段的資料處理方式：</a:t>
            </a:r>
          </a:p>
          <a:p>
            <a:r>
              <a:rPr lang="zh-TW" altLang="en-US" b="1" dirty="0"/>
              <a:t>第一階段是 </a:t>
            </a:r>
            <a:r>
              <a:rPr lang="en-US" altLang="zh-TW" b="1" dirty="0"/>
              <a:t>absorbing phase</a:t>
            </a:r>
            <a:r>
              <a:rPr lang="zh-TW" altLang="en-US" b="1" dirty="0"/>
              <a:t>（吸收階段）</a:t>
            </a:r>
            <a:br>
              <a:rPr lang="zh-TW" altLang="en-US" dirty="0"/>
            </a:br>
            <a:r>
              <a:rPr lang="zh-TW" altLang="en-US" dirty="0"/>
              <a:t>在這個階段，輸入資料會先透過 </a:t>
            </a:r>
            <a:r>
              <a:rPr lang="en-US" altLang="zh-TW" dirty="0"/>
              <a:t>padding</a:t>
            </a:r>
            <a:r>
              <a:rPr lang="zh-TW" altLang="en-US" dirty="0"/>
              <a:t>（這裡是 </a:t>
            </a:r>
            <a:r>
              <a:rPr lang="en-US" altLang="zh-TW" dirty="0"/>
              <a:t>pad10*1 </a:t>
            </a:r>
            <a:r>
              <a:rPr lang="zh-TW" altLang="en-US" dirty="0"/>
              <a:t>演算法）填充，接著被切割成 </a:t>
            </a:r>
            <a:r>
              <a:rPr lang="en-US" altLang="zh-TW" dirty="0"/>
              <a:t>r</a:t>
            </a:r>
            <a:r>
              <a:rPr lang="zh-TW" altLang="en-US" dirty="0"/>
              <a:t>位元的區塊，一一與內部狀態進行 </a:t>
            </a:r>
            <a:r>
              <a:rPr lang="en-US" altLang="zh-TW" dirty="0"/>
              <a:t>XOR</a:t>
            </a:r>
            <a:r>
              <a:rPr lang="zh-TW" altLang="en-US" dirty="0"/>
              <a:t>，再交由內部函數 </a:t>
            </a:r>
            <a:r>
              <a:rPr lang="en-US" altLang="zh-TW" dirty="0"/>
              <a:t>f</a:t>
            </a:r>
            <a:r>
              <a:rPr lang="zh-TW" altLang="en-US" dirty="0"/>
              <a:t>處理。每處理一次，就更新一次內部狀態 </a:t>
            </a:r>
            <a:r>
              <a:rPr lang="en-US" altLang="zh-TW" dirty="0" err="1"/>
              <a:t>sss</a:t>
            </a:r>
            <a:r>
              <a:rPr lang="zh-TW" altLang="en-US" dirty="0"/>
              <a:t>。</a:t>
            </a:r>
          </a:p>
          <a:p>
            <a:r>
              <a:rPr lang="zh-TW" altLang="en-US" b="1" dirty="0"/>
              <a:t>第二階段是 </a:t>
            </a:r>
            <a:r>
              <a:rPr lang="en-US" altLang="zh-TW" b="1" dirty="0"/>
              <a:t>squeezing phase</a:t>
            </a:r>
            <a:r>
              <a:rPr lang="zh-TW" altLang="en-US" b="1" dirty="0"/>
              <a:t>（擠壓階段）</a:t>
            </a:r>
            <a:br>
              <a:rPr lang="zh-TW" altLang="en-US" dirty="0"/>
            </a:br>
            <a:r>
              <a:rPr lang="zh-TW" altLang="en-US" dirty="0"/>
              <a:t>當吸收完畢後，我們開始從狀態中擷取輸出。如果雜湊輸出長度 </a:t>
            </a:r>
            <a:r>
              <a:rPr lang="en-US" altLang="zh-TW" dirty="0" err="1"/>
              <a:t>lll</a:t>
            </a:r>
            <a:r>
              <a:rPr lang="en-US" altLang="zh-TW" dirty="0"/>
              <a:t> </a:t>
            </a:r>
            <a:r>
              <a:rPr lang="zh-TW" altLang="en-US" dirty="0"/>
              <a:t>小於等於 </a:t>
            </a:r>
            <a:r>
              <a:rPr lang="en-US" altLang="zh-TW" dirty="0" err="1"/>
              <a:t>rrr</a:t>
            </a:r>
            <a:r>
              <a:rPr lang="zh-TW" altLang="en-US" dirty="0"/>
              <a:t>，我們可以直接取出狀態的前 </a:t>
            </a:r>
            <a:r>
              <a:rPr lang="en-US" altLang="zh-TW" dirty="0" err="1"/>
              <a:t>lll</a:t>
            </a:r>
            <a:r>
              <a:rPr lang="en-US" altLang="zh-TW" dirty="0"/>
              <a:t> </a:t>
            </a:r>
            <a:r>
              <a:rPr lang="zh-TW" altLang="en-US" dirty="0"/>
              <a:t>位；否則，就會重複呼叫 </a:t>
            </a:r>
            <a:r>
              <a:rPr lang="en-US" altLang="zh-TW" dirty="0" err="1"/>
              <a:t>fff</a:t>
            </a:r>
            <a:r>
              <a:rPr lang="en-US" altLang="zh-TW" dirty="0"/>
              <a:t> </a:t>
            </a:r>
            <a:r>
              <a:rPr lang="zh-TW" altLang="en-US" dirty="0"/>
              <a:t>函數，不斷更新狀態並取得前 </a:t>
            </a:r>
            <a:r>
              <a:rPr lang="en-US" altLang="zh-TW" dirty="0" err="1"/>
              <a:t>rrr</a:t>
            </a:r>
            <a:r>
              <a:rPr lang="en-US" altLang="zh-TW" dirty="0"/>
              <a:t> </a:t>
            </a:r>
            <a:r>
              <a:rPr lang="zh-TW" altLang="en-US" dirty="0"/>
              <a:t>位輸出，直到累積足夠長度為止。</a:t>
            </a:r>
          </a:p>
          <a:p>
            <a:r>
              <a:rPr lang="zh-TW" altLang="en-US" dirty="0"/>
              <a:t>接著右上角是以 </a:t>
            </a:r>
            <a:r>
              <a:rPr lang="en-US" altLang="zh-TW" dirty="0"/>
              <a:t>SHAKE-256 </a:t>
            </a:r>
            <a:r>
              <a:rPr lang="zh-TW" altLang="en-US" dirty="0"/>
              <a:t>為例：</a:t>
            </a:r>
          </a:p>
          <a:p>
            <a:r>
              <a:rPr lang="zh-TW" altLang="en-US" dirty="0"/>
              <a:t>其狀態大小為 </a:t>
            </a:r>
            <a:r>
              <a:rPr lang="en-US" altLang="zh-TW" dirty="0"/>
              <a:t>b=1600b = 1600b=1600 bits</a:t>
            </a:r>
            <a:r>
              <a:rPr lang="zh-TW" altLang="en-US" dirty="0"/>
              <a:t>，</a:t>
            </a:r>
          </a:p>
          <a:p>
            <a:r>
              <a:rPr lang="zh-TW" altLang="en-US" dirty="0"/>
              <a:t>其中 </a:t>
            </a:r>
            <a:r>
              <a:rPr lang="en-US" altLang="zh-TW" dirty="0"/>
              <a:t>r=1088 bits </a:t>
            </a:r>
            <a:r>
              <a:rPr lang="zh-TW" altLang="en-US" dirty="0"/>
              <a:t>是輸入資料與輸出資料的比特率（</a:t>
            </a:r>
            <a:r>
              <a:rPr lang="en-US" altLang="zh-TW" dirty="0"/>
              <a:t>Rate</a:t>
            </a:r>
            <a:r>
              <a:rPr lang="zh-TW" altLang="en-US" dirty="0"/>
              <a:t>），</a:t>
            </a:r>
          </a:p>
          <a:p>
            <a:r>
              <a:rPr lang="en-US" altLang="zh-TW" dirty="0"/>
              <a:t>c=512 bits </a:t>
            </a:r>
            <a:r>
              <a:rPr lang="zh-TW" altLang="en-US" dirty="0"/>
              <a:t>則是容量（</a:t>
            </a:r>
            <a:r>
              <a:rPr lang="en-US" altLang="zh-TW" dirty="0"/>
              <a:t>Capacity</a:t>
            </a:r>
            <a:r>
              <a:rPr lang="zh-TW" altLang="en-US" dirty="0"/>
              <a:t>），代表安全性參數。</a:t>
            </a:r>
          </a:p>
          <a:p>
            <a:r>
              <a:rPr lang="zh-TW" altLang="en-US" dirty="0"/>
              <a:t>最下面這張圖就展示了從 </a:t>
            </a:r>
            <a:r>
              <a:rPr lang="en-US" altLang="zh-TW" dirty="0"/>
              <a:t>Padding</a:t>
            </a:r>
            <a:r>
              <a:rPr lang="zh-TW" altLang="en-US" dirty="0"/>
              <a:t>、分段、吸收、到擠壓的整個處理流程。</a:t>
            </a:r>
          </a:p>
          <a:p>
            <a:r>
              <a:rPr lang="zh-TW" altLang="en-US" dirty="0"/>
              <a:t>另外 </a:t>
            </a:r>
            <a:r>
              <a:rPr lang="en-US" altLang="zh-TW" dirty="0"/>
              <a:t>SHA-3 </a:t>
            </a:r>
            <a:r>
              <a:rPr lang="zh-TW" altLang="en-US" dirty="0"/>
              <a:t>的內部運算函數由五個操作組成：</a:t>
            </a:r>
          </a:p>
          <a:p>
            <a:r>
              <a:rPr lang="en-US" altLang="zh-TW" dirty="0"/>
              <a:t>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ι\theta</a:t>
            </a:r>
            <a:r>
              <a:rPr lang="zh-TW" altLang="en-US" dirty="0"/>
              <a:t>、</a:t>
            </a:r>
            <a:r>
              <a:rPr lang="en-US" altLang="zh-TW" dirty="0"/>
              <a:t>\rho</a:t>
            </a:r>
            <a:r>
              <a:rPr lang="zh-TW" altLang="en-US" dirty="0"/>
              <a:t>、</a:t>
            </a:r>
            <a:r>
              <a:rPr lang="en-US" altLang="zh-TW" dirty="0"/>
              <a:t>\pi</a:t>
            </a:r>
            <a:r>
              <a:rPr lang="zh-TW" altLang="en-US" dirty="0"/>
              <a:t>、</a:t>
            </a:r>
            <a:r>
              <a:rPr lang="en-US" altLang="zh-TW" dirty="0"/>
              <a:t>\chi</a:t>
            </a:r>
            <a:r>
              <a:rPr lang="zh-TW" altLang="en-US" dirty="0"/>
              <a:t>、</a:t>
            </a:r>
            <a:r>
              <a:rPr lang="en-US" altLang="zh-TW" dirty="0"/>
              <a:t>\</a:t>
            </a:r>
            <a:r>
              <a:rPr lang="en-US" altLang="zh-TW" dirty="0" err="1"/>
              <a:t>iotaθ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 </a:t>
            </a:r>
            <a:r>
              <a:rPr lang="zh-TW" altLang="en-US" dirty="0"/>
              <a:t>這些操作共同實現了類似區塊加密中的非線性與混淆功能，保證輸出的不可逆性與擾動性。</a:t>
            </a:r>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r>
              <a:rPr lang="zh-TW" altLang="en-US" dirty="0"/>
              <a:t>這頁簡報介紹的是 </a:t>
            </a:r>
            <a:r>
              <a:rPr lang="en-US" altLang="zh-TW" dirty="0"/>
              <a:t>SHA-3 </a:t>
            </a:r>
            <a:r>
              <a:rPr lang="zh-TW" altLang="en-US" dirty="0"/>
              <a:t>的核心雜湊結構，也就是 </a:t>
            </a:r>
            <a:r>
              <a:rPr lang="en-US" altLang="zh-TW" dirty="0"/>
              <a:t>KECCAK-p permutation</a:t>
            </a:r>
            <a:r>
              <a:rPr lang="zh-TW" altLang="en-US" dirty="0"/>
              <a:t>，而這整個架構的基礎是三個參數：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。這些位元會再被分成兩個部分：前 </a:t>
            </a:r>
            <a:r>
              <a:rPr lang="en-US" altLang="zh-TW" dirty="0"/>
              <a:t>r </a:t>
            </a:r>
            <a:r>
              <a:rPr lang="zh-TW" altLang="en-US" dirty="0"/>
              <a:t>個是 </a:t>
            </a:r>
            <a:r>
              <a:rPr lang="en-US" altLang="zh-TW" dirty="0"/>
              <a:t>rate</a:t>
            </a:r>
            <a:r>
              <a:rPr lang="zh-TW" altLang="en-US" dirty="0"/>
              <a:t>，也就是每輪可以輸入或輸出的位元數；剩下的 </a:t>
            </a:r>
            <a:r>
              <a:rPr lang="en-US" altLang="zh-TW" dirty="0"/>
              <a:t>c </a:t>
            </a:r>
            <a:r>
              <a:rPr lang="zh-TW" altLang="en-US" dirty="0"/>
              <a:t>則是 </a:t>
            </a:r>
            <a:r>
              <a:rPr lang="en-US" altLang="zh-TW" dirty="0"/>
              <a:t>capacity</a:t>
            </a:r>
            <a:r>
              <a:rPr lang="zh-TW" altLang="en-US" dirty="0"/>
              <a:t>，用來保留內部安全性。在 </a:t>
            </a:r>
            <a:r>
              <a:rPr lang="en-US" altLang="zh-TW" dirty="0"/>
              <a:t>SHAKE256 </a:t>
            </a:r>
            <a:r>
              <a:rPr lang="zh-TW" altLang="en-US" dirty="0"/>
              <a:t>中，這兩個值分別是 </a:t>
            </a:r>
            <a:r>
              <a:rPr lang="en-US" altLang="zh-TW" dirty="0"/>
              <a:t>r = 1088 </a:t>
            </a:r>
            <a:r>
              <a:rPr lang="zh-TW" altLang="en-US" dirty="0"/>
              <a:t>和 </a:t>
            </a:r>
            <a:r>
              <a:rPr lang="en-US" altLang="zh-TW" dirty="0"/>
              <a:t>c = 512</a:t>
            </a:r>
            <a:r>
              <a:rPr lang="zh-TW" altLang="en-US" dirty="0"/>
              <a:t>，加起來就是 </a:t>
            </a:r>
            <a:r>
              <a:rPr lang="en-US" altLang="zh-TW" dirty="0"/>
              <a:t>b = 1600</a:t>
            </a:r>
            <a:r>
              <a:rPr lang="zh-TW" altLang="en-US" dirty="0"/>
              <a:t>。</a:t>
            </a:r>
          </a:p>
          <a:p>
            <a:r>
              <a:rPr lang="zh-TW" altLang="en-US" dirty="0"/>
              <a:t>接著是 </a:t>
            </a:r>
            <a:r>
              <a:rPr lang="en-US" altLang="zh-TW" dirty="0"/>
              <a:t>w</a:t>
            </a:r>
            <a:r>
              <a:rPr lang="zh-TW" altLang="en-US" dirty="0"/>
              <a:t>，它代表的是每個 </a:t>
            </a:r>
            <a:r>
              <a:rPr lang="en-US" altLang="zh-TW" dirty="0"/>
              <a:t>lane </a:t>
            </a:r>
            <a:r>
              <a:rPr lang="zh-TW" altLang="en-US" dirty="0"/>
              <a:t>的寬度，或者說是單一資料通道的長度，這個值是由 </a:t>
            </a:r>
            <a:r>
              <a:rPr lang="en-US" altLang="zh-TW" dirty="0"/>
              <a:t>b </a:t>
            </a:r>
            <a:r>
              <a:rPr lang="zh-TW" altLang="en-US" dirty="0"/>
              <a:t>除以 </a:t>
            </a:r>
            <a:r>
              <a:rPr lang="en-US" altLang="zh-TW" dirty="0"/>
              <a:t>25 </a:t>
            </a:r>
            <a:r>
              <a:rPr lang="zh-TW" altLang="en-US" dirty="0"/>
              <a:t>得到的，因為 </a:t>
            </a:r>
            <a:r>
              <a:rPr lang="en-US" altLang="zh-TW" dirty="0"/>
              <a:t>KECCAK </a:t>
            </a:r>
            <a:r>
              <a:rPr lang="zh-TW" altLang="en-US" dirty="0"/>
              <a:t>的狀態是一個 </a:t>
            </a:r>
            <a:r>
              <a:rPr lang="en-US" altLang="zh-TW" dirty="0"/>
              <a:t>5×5 </a:t>
            </a:r>
            <a:r>
              <a:rPr lang="zh-TW" altLang="en-US" dirty="0"/>
              <a:t>的格子，共有 </a:t>
            </a:r>
            <a:r>
              <a:rPr lang="en-US" altLang="zh-TW" dirty="0"/>
              <a:t>25 </a:t>
            </a:r>
            <a:r>
              <a:rPr lang="zh-TW" altLang="en-US" dirty="0"/>
              <a:t>條 </a:t>
            </a:r>
            <a:r>
              <a:rPr lang="en-US" altLang="zh-TW" dirty="0"/>
              <a:t>lanes</a:t>
            </a:r>
            <a:r>
              <a:rPr lang="zh-TW" altLang="en-US" dirty="0"/>
              <a:t>，所以 </a:t>
            </a:r>
            <a:r>
              <a:rPr lang="en-US" altLang="zh-TW" dirty="0"/>
              <a:t>w = b / 25 = 64</a:t>
            </a:r>
            <a:r>
              <a:rPr lang="zh-TW" altLang="en-US" dirty="0"/>
              <a:t>。這些 </a:t>
            </a:r>
            <a:r>
              <a:rPr lang="en-US" altLang="zh-TW" dirty="0"/>
              <a:t>lane </a:t>
            </a:r>
            <a:r>
              <a:rPr lang="zh-TW" altLang="en-US" dirty="0"/>
              <a:t>會堆疊成三維的狀態陣列，也就是我們左下角圖示看到的那個 </a:t>
            </a:r>
            <a:r>
              <a:rPr lang="en-US" altLang="zh-TW" dirty="0"/>
              <a:t>cube </a:t>
            </a:r>
            <a:r>
              <a:rPr lang="zh-TW" altLang="en-US" dirty="0"/>
              <a:t>狀結構。</a:t>
            </a:r>
          </a:p>
          <a:p>
            <a:r>
              <a:rPr lang="zh-TW" altLang="en-US" dirty="0"/>
              <a:t>再來是 </a:t>
            </a:r>
            <a:r>
              <a:rPr lang="en-US" altLang="zh-TW" dirty="0"/>
              <a:t>l</a:t>
            </a:r>
            <a:r>
              <a:rPr lang="zh-TW" altLang="en-US" dirty="0"/>
              <a:t>，它是 </a:t>
            </a:r>
            <a:r>
              <a:rPr lang="en-US" altLang="zh-TW" dirty="0"/>
              <a:t>w </a:t>
            </a:r>
            <a:r>
              <a:rPr lang="zh-TW" altLang="en-US" dirty="0"/>
              <a:t>的以二為底的對數，也就是 </a:t>
            </a:r>
            <a:r>
              <a:rPr lang="en-US" altLang="zh-TW" dirty="0"/>
              <a:t>l = log₂(w)</a:t>
            </a:r>
            <a:r>
              <a:rPr lang="zh-TW" altLang="en-US" dirty="0"/>
              <a:t>。我們這邊是 </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。這也就是為什麼 </a:t>
            </a:r>
            <a:r>
              <a:rPr lang="en-US" altLang="zh-TW" dirty="0"/>
              <a:t>SHA-3 </a:t>
            </a:r>
            <a:r>
              <a:rPr lang="zh-TW" altLang="en-US" dirty="0"/>
              <a:t>常寫作 </a:t>
            </a:r>
            <a:r>
              <a:rPr lang="en-US" altLang="zh-TW" dirty="0"/>
              <a:t>KECCAK-p[1600, 24]</a:t>
            </a:r>
            <a:r>
              <a:rPr lang="zh-TW" altLang="en-US" dirty="0"/>
              <a:t>。</a:t>
            </a:r>
          </a:p>
          <a:p>
            <a:r>
              <a:rPr lang="zh-TW" altLang="en-US" dirty="0"/>
              <a:t>畫面中央的表格列出了不同 </a:t>
            </a:r>
            <a:r>
              <a:rPr lang="en-US" altLang="zh-TW" dirty="0"/>
              <a:t>b </a:t>
            </a:r>
            <a:r>
              <a:rPr lang="zh-TW" altLang="en-US" dirty="0"/>
              <a:t>值下對應的 </a:t>
            </a:r>
            <a:r>
              <a:rPr lang="en-US" altLang="zh-TW" dirty="0"/>
              <a:t>w </a:t>
            </a:r>
            <a:r>
              <a:rPr lang="zh-TW" altLang="en-US" dirty="0"/>
              <a:t>和 </a:t>
            </a:r>
            <a:r>
              <a:rPr lang="en-US" altLang="zh-TW" dirty="0"/>
              <a:t>l </a:t>
            </a:r>
            <a:r>
              <a:rPr lang="zh-TW" altLang="en-US" dirty="0"/>
              <a:t>值，讓設計者可以根據應用選擇不同的安全參數。</a:t>
            </a:r>
          </a:p>
          <a:p>
            <a:r>
              <a:rPr lang="zh-TW" altLang="en-US" dirty="0"/>
              <a:t>右邊這條公式說明 </a:t>
            </a:r>
            <a:r>
              <a:rPr lang="en-US" altLang="zh-TW" dirty="0"/>
              <a:t>KECCAK[c] </a:t>
            </a:r>
            <a:r>
              <a:rPr lang="zh-TW" altLang="en-US" dirty="0"/>
              <a:t>是怎麼組成的，它就是一個 </a:t>
            </a:r>
            <a:r>
              <a:rPr lang="en-US" altLang="zh-TW" dirty="0"/>
              <a:t>sponge function</a:t>
            </a:r>
            <a:r>
              <a:rPr lang="zh-TW" altLang="en-US" dirty="0"/>
              <a:t>，使用 </a:t>
            </a:r>
            <a:r>
              <a:rPr lang="en-US" altLang="zh-TW" dirty="0"/>
              <a:t>KECCAK-p[1600, 24] </a:t>
            </a:r>
            <a:r>
              <a:rPr lang="zh-TW" altLang="en-US" dirty="0"/>
              <a:t>作為核心 </a:t>
            </a:r>
            <a:r>
              <a:rPr lang="en-US" altLang="zh-TW" dirty="0"/>
              <a:t>permutation</a:t>
            </a:r>
            <a:r>
              <a:rPr lang="zh-TW" altLang="en-US" dirty="0"/>
              <a:t>，搭配 </a:t>
            </a:r>
            <a:r>
              <a:rPr lang="en-US" altLang="zh-TW" dirty="0"/>
              <a:t>pad10*1 </a:t>
            </a:r>
            <a:r>
              <a:rPr lang="zh-TW" altLang="en-US" dirty="0"/>
              <a:t>做 </a:t>
            </a:r>
            <a:r>
              <a:rPr lang="en-US" altLang="zh-TW" dirty="0"/>
              <a:t>padding</a:t>
            </a:r>
            <a:r>
              <a:rPr lang="zh-TW" altLang="en-US" dirty="0"/>
              <a:t>，透過吸收與擠壓兩階段處理資料。</a:t>
            </a:r>
          </a:p>
          <a:p>
            <a:r>
              <a:rPr lang="zh-TW" altLang="en-US" dirty="0"/>
              <a:t>最後右下角列出各種 </a:t>
            </a:r>
            <a:r>
              <a:rPr lang="en-US" altLang="zh-TW" dirty="0"/>
              <a:t>SHA-3 </a:t>
            </a:r>
            <a:r>
              <a:rPr lang="zh-TW" altLang="en-US" dirty="0"/>
              <a:t>與 </a:t>
            </a:r>
            <a:r>
              <a:rPr lang="en-US" altLang="zh-TW" dirty="0"/>
              <a:t>SHAKE </a:t>
            </a:r>
            <a:r>
              <a:rPr lang="zh-TW" altLang="en-US" dirty="0"/>
              <a:t>函數對應的參數範例，例如 </a:t>
            </a:r>
            <a:r>
              <a:rPr lang="en-US" altLang="zh-TW" dirty="0"/>
              <a:t>SHA3-256 </a:t>
            </a:r>
            <a:r>
              <a:rPr lang="zh-TW" altLang="en-US" dirty="0"/>
              <a:t>就是 </a:t>
            </a:r>
            <a:r>
              <a:rPr lang="en-US" altLang="zh-TW" dirty="0"/>
              <a:t>KECCAK[512] </a:t>
            </a:r>
            <a:r>
              <a:rPr lang="zh-TW" altLang="en-US" dirty="0"/>
              <a:t>加上兩個後綴位元 </a:t>
            </a:r>
            <a:r>
              <a:rPr lang="en-US" altLang="zh-TW" dirty="0"/>
              <a:t>01</a:t>
            </a:r>
            <a:r>
              <a:rPr lang="zh-TW" altLang="en-US" dirty="0"/>
              <a:t>；而 </a:t>
            </a:r>
            <a:r>
              <a:rPr lang="en-US" altLang="zh-TW" dirty="0"/>
              <a:t>SHAKE256 </a:t>
            </a:r>
            <a:r>
              <a:rPr lang="zh-TW" altLang="en-US" dirty="0"/>
              <a:t>則是 </a:t>
            </a:r>
            <a:r>
              <a:rPr lang="en-US" altLang="zh-TW" dirty="0"/>
              <a:t>KECCAK[512] </a:t>
            </a:r>
            <a:r>
              <a:rPr lang="zh-TW" altLang="en-US" dirty="0"/>
              <a:t>加上四個位元 </a:t>
            </a:r>
            <a:r>
              <a:rPr lang="en-US" altLang="zh-TW" dirty="0"/>
              <a:t>1111</a:t>
            </a:r>
            <a:r>
              <a:rPr lang="zh-TW" altLang="en-US" dirty="0"/>
              <a:t>。這些後綴是為了 </a:t>
            </a:r>
            <a:r>
              <a:rPr lang="en-US" altLang="zh-TW" dirty="0"/>
              <a:t>domain separation</a:t>
            </a:r>
            <a:r>
              <a:rPr lang="zh-TW" altLang="en-US" dirty="0"/>
              <a:t>，也就是避免不同應用產生相同雜湊值。</a:t>
            </a:r>
          </a:p>
          <a:p>
            <a:r>
              <a:rPr lang="zh-TW" altLang="en-US" dirty="0"/>
              <a:t>整體來說，</a:t>
            </a:r>
            <a:r>
              <a:rPr lang="en-US" altLang="zh-TW" dirty="0"/>
              <a:t>b</a:t>
            </a:r>
            <a:r>
              <a:rPr lang="zh-TW" altLang="en-US" dirty="0"/>
              <a:t>、</a:t>
            </a:r>
            <a:r>
              <a:rPr lang="en-US" altLang="zh-TW" dirty="0"/>
              <a:t>w</a:t>
            </a:r>
            <a:r>
              <a:rPr lang="zh-TW" altLang="en-US" dirty="0"/>
              <a:t>、</a:t>
            </a:r>
            <a:r>
              <a:rPr lang="en-US" altLang="zh-TW" dirty="0"/>
              <a:t>l </a:t>
            </a:r>
            <a:r>
              <a:rPr lang="zh-TW" altLang="en-US" dirty="0"/>
              <a:t>這三個參數定義了 </a:t>
            </a:r>
            <a:r>
              <a:rPr lang="en-US" altLang="zh-TW" dirty="0"/>
              <a:t>KECCAK </a:t>
            </a:r>
            <a:r>
              <a:rPr lang="zh-TW" altLang="en-US" dirty="0"/>
              <a:t>核心結構的大小與行為，並且直接影響演算法的安全性與效能表現。</a:t>
            </a:r>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35</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近年來隨著量子電腦的發展，我們熟知的公鑰系統如 </a:t>
            </a:r>
            <a:r>
              <a:rPr lang="en-US" altLang="zh-TW" dirty="0"/>
              <a:t>RSA </a:t>
            </a:r>
            <a:r>
              <a:rPr lang="zh-TW" altLang="en-US" dirty="0"/>
              <a:t>和 </a:t>
            </a:r>
            <a:r>
              <a:rPr lang="en-US" altLang="zh-TW" dirty="0"/>
              <a:t>ECC </a:t>
            </a:r>
            <a:r>
              <a:rPr lang="zh-TW" altLang="en-US" dirty="0"/>
              <a:t>正面臨嚴重威脅，原因在於量子電腦搭配 </a:t>
            </a:r>
            <a:r>
              <a:rPr lang="en-US" altLang="zh-TW" dirty="0"/>
              <a:t>Shor </a:t>
            </a:r>
            <a:r>
              <a:rPr lang="zh-TW" altLang="en-US" dirty="0"/>
              <a:t>演算法，被證明能有效破解這些基於大數分解與橢圓曲線困難性的加密系統。因此，</a:t>
            </a:r>
            <a:r>
              <a:rPr lang="en-US" altLang="zh-TW" dirty="0"/>
              <a:t>NIST </a:t>
            </a:r>
            <a:r>
              <a:rPr lang="zh-TW" altLang="en-US" dirty="0"/>
              <a:t>從 </a:t>
            </a:r>
            <a:r>
              <a:rPr lang="en-US" altLang="zh-TW" dirty="0"/>
              <a:t>2016 </a:t>
            </a:r>
            <a:r>
              <a:rPr lang="zh-TW" altLang="en-US" dirty="0"/>
              <a:t>年起啟動後量子加密標準化流程，在歷經多輪評選後，於 </a:t>
            </a:r>
            <a:r>
              <a:rPr lang="en-US" altLang="zh-TW" dirty="0"/>
              <a:t>2024 </a:t>
            </a:r>
            <a:r>
              <a:rPr lang="zh-TW" altLang="en-US" dirty="0"/>
              <a:t>年確定選出 </a:t>
            </a:r>
            <a:r>
              <a:rPr lang="en-US" altLang="zh-TW" dirty="0"/>
              <a:t>ML-DSA</a:t>
            </a:r>
            <a:r>
              <a:rPr lang="zh-TW" altLang="en-US" dirty="0"/>
              <a:t>作為其中一種數位簽章標準，而其前身為</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382256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是一種用於抵抗量子攻擊的數位簽章機制，其核心安全性是建立在模組格子問題的最壞情況困難性之上，包括：</a:t>
            </a:r>
          </a:p>
          <a:p>
            <a:r>
              <a:rPr lang="en-US" altLang="zh-TW" b="1" dirty="0"/>
              <a:t>MLWE </a:t>
            </a:r>
            <a:r>
              <a:rPr lang="zh-TW" altLang="en-US" b="1" dirty="0"/>
              <a:t>問題</a:t>
            </a:r>
            <a:r>
              <a:rPr lang="zh-TW" altLang="en-US" dirty="0"/>
              <a:t>（</a:t>
            </a:r>
            <a:r>
              <a:rPr lang="en-US" altLang="zh-TW" dirty="0"/>
              <a:t>Module Learning with Errors</a:t>
            </a:r>
            <a:r>
              <a:rPr lang="zh-TW" altLang="en-US" dirty="0"/>
              <a:t>），主要用於防止私鑰被攻擊者還原；</a:t>
            </a:r>
          </a:p>
          <a:p>
            <a:r>
              <a:rPr lang="en-US" altLang="zh-TW" b="1" dirty="0" err="1"/>
              <a:t>SelfTarget</a:t>
            </a:r>
            <a:r>
              <a:rPr lang="en-US" altLang="zh-TW" b="1" dirty="0"/>
              <a:t>-MSIS </a:t>
            </a:r>
            <a:r>
              <a:rPr lang="zh-TW" altLang="en-US" b="1" dirty="0"/>
              <a:t>問題</a:t>
            </a:r>
            <a:r>
              <a:rPr lang="zh-TW" altLang="en-US" dirty="0"/>
              <a:t>（</a:t>
            </a:r>
            <a:r>
              <a:rPr lang="en-US" altLang="zh-TW" dirty="0"/>
              <a:t>Self-Targeted Module Shortest Integer Solution</a:t>
            </a:r>
            <a:r>
              <a:rPr lang="zh-TW" altLang="en-US" dirty="0"/>
              <a:t>），則用於防止簽章偽造。</a:t>
            </a:r>
            <a:endParaRPr lang="en-US" altLang="zh-TW" dirty="0"/>
          </a:p>
          <a:p>
            <a:endParaRPr lang="zh-TW" altLang="en-US" dirty="0"/>
          </a:p>
          <a:p>
            <a:r>
              <a:rPr lang="en-US" altLang="zh-TW" dirty="0"/>
              <a:t>ML-DSA </a:t>
            </a:r>
            <a:r>
              <a:rPr lang="zh-TW" altLang="en-US" dirty="0"/>
              <a:t>採用了 </a:t>
            </a:r>
            <a:r>
              <a:rPr lang="en-US" altLang="zh-TW" b="1" dirty="0"/>
              <a:t>Fiat-Shamir with Aborts</a:t>
            </a:r>
            <a:r>
              <a:rPr lang="en-US" altLang="zh-TW" dirty="0"/>
              <a:t> </a:t>
            </a:r>
            <a:r>
              <a:rPr lang="zh-TW" altLang="en-US" dirty="0"/>
              <a:t>的設計，使得整體簽章流程可以在不互動的情況下安全完成。</a:t>
            </a:r>
            <a:endParaRPr lang="en-US" altLang="zh-TW" dirty="0"/>
          </a:p>
          <a:p>
            <a:endParaRPr lang="zh-TW" altLang="en-US" dirty="0"/>
          </a:p>
          <a:p>
            <a:r>
              <a:rPr lang="zh-TW" altLang="en-US" dirty="0"/>
              <a:t>在隨機性方面，它不使用傳統的離散高斯分布，而是改用均勻抽樣，搭配拒絕採樣（</a:t>
            </a:r>
            <a:r>
              <a:rPr lang="en-US" altLang="zh-TW" dirty="0"/>
              <a:t>Rejection Sampling</a:t>
            </a:r>
            <a:r>
              <a:rPr lang="zh-TW" altLang="en-US" dirty="0"/>
              <a:t>）確保簽名範圍內的正確性，這也使其實作能以常數時間完成。</a:t>
            </a:r>
            <a:endParaRPr lang="en-US" altLang="zh-TW" dirty="0"/>
          </a:p>
          <a:p>
            <a:endParaRPr lang="zh-TW" altLang="en-US" dirty="0"/>
          </a:p>
          <a:p>
            <a:r>
              <a:rPr lang="zh-TW" altLang="en-US" dirty="0"/>
              <a:t>整體來說，</a:t>
            </a:r>
            <a:r>
              <a:rPr lang="en-US" altLang="zh-TW" dirty="0"/>
              <a:t>ML-DSA </a:t>
            </a:r>
            <a:r>
              <a:rPr lang="zh-TW" altLang="en-US" dirty="0"/>
              <a:t>的優點包括：</a:t>
            </a:r>
            <a:r>
              <a:rPr lang="zh-TW" altLang="en-US" b="1" dirty="0"/>
              <a:t>快速的算術運算、高效的加密性能，以及緊湊的簽章大小</a:t>
            </a:r>
            <a:r>
              <a:rPr lang="zh-TW" altLang="en-US" dirty="0"/>
              <a:t>，非常適合部署在嵌入式裝置與資源受限的環境中。</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52</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1" dirty="0"/>
              <a:t>這邊我們用一個簡單的數值例子來說明 </a:t>
            </a:r>
            <a:r>
              <a:rPr lang="en-US" altLang="zh-TW" b="1" dirty="0"/>
              <a:t>MLWE </a:t>
            </a:r>
            <a:r>
              <a:rPr lang="zh-TW" altLang="en-US" b="1" dirty="0"/>
              <a:t>問題。</a:t>
            </a:r>
            <a:endParaRPr lang="zh-TW" altLang="en-US" dirty="0"/>
          </a:p>
          <a:p>
            <a:r>
              <a:rPr lang="zh-TW" altLang="en-US" dirty="0"/>
              <a:t>首先，我們設定模數 </a:t>
            </a:r>
            <a:r>
              <a:rPr lang="en-US" altLang="zh-TW" dirty="0"/>
              <a:t>q = 7</a:t>
            </a:r>
            <a:r>
              <a:rPr lang="zh-TW" altLang="en-US" dirty="0"/>
              <a:t>，並隨機產生一個 </a:t>
            </a:r>
            <a:r>
              <a:rPr lang="en-US" altLang="zh-TW" dirty="0"/>
              <a:t>2×2 </a:t>
            </a:r>
            <a:r>
              <a:rPr lang="zh-TW" altLang="en-US" dirty="0"/>
              <a:t>的公開矩陣 </a:t>
            </a:r>
            <a:r>
              <a:rPr lang="en-US" altLang="zh-TW" dirty="0"/>
              <a:t>A</a:t>
            </a:r>
            <a:r>
              <a:rPr lang="zh-TW" altLang="en-US" dirty="0"/>
              <a:t>，還有兩個 </a:t>
            </a:r>
            <a:r>
              <a:rPr lang="en-US" altLang="zh-TW" dirty="0"/>
              <a:t>2 </a:t>
            </a:r>
            <a:r>
              <a:rPr lang="zh-TW" altLang="en-US" dirty="0"/>
              <a:t>維向量 </a:t>
            </a:r>
            <a:r>
              <a:rPr lang="en-US" altLang="zh-TW" dirty="0"/>
              <a:t>s₁ </a:t>
            </a:r>
            <a:r>
              <a:rPr lang="zh-TW" altLang="en-US" dirty="0"/>
              <a:t>與 </a:t>
            </a:r>
            <a:r>
              <a:rPr lang="en-US" altLang="zh-TW" dirty="0"/>
              <a:t>s₂</a:t>
            </a:r>
            <a:r>
              <a:rPr lang="zh-TW" altLang="en-US" dirty="0"/>
              <a:t>，分別代表秘密訊息與誤差項。</a:t>
            </a:r>
          </a:p>
          <a:p>
            <a:r>
              <a:rPr lang="zh-TW" altLang="en-US" dirty="0"/>
              <a:t>接著進行運算：</a:t>
            </a:r>
          </a:p>
          <a:p>
            <a:r>
              <a:rPr lang="zh-TW" altLang="en-US" dirty="0"/>
              <a:t>先將 </a:t>
            </a:r>
            <a:r>
              <a:rPr lang="en-US" altLang="zh-TW" dirty="0"/>
              <a:t>A </a:t>
            </a:r>
            <a:r>
              <a:rPr lang="zh-TW" altLang="en-US" dirty="0"/>
              <a:t>乘上秘密向量 </a:t>
            </a:r>
            <a:r>
              <a:rPr lang="en-US" altLang="zh-TW" dirty="0"/>
              <a:t>s₁</a:t>
            </a:r>
            <a:r>
              <a:rPr lang="zh-TW" altLang="en-US" dirty="0"/>
              <a:t>；</a:t>
            </a:r>
          </a:p>
          <a:p>
            <a:r>
              <a:rPr lang="zh-TW" altLang="en-US" dirty="0"/>
              <a:t>再加上誤差向量 </a:t>
            </a:r>
            <a:r>
              <a:rPr lang="en-US" altLang="zh-TW" dirty="0"/>
              <a:t>s₂</a:t>
            </a:r>
            <a:r>
              <a:rPr lang="zh-TW" altLang="en-US" dirty="0"/>
              <a:t>；</a:t>
            </a:r>
          </a:p>
          <a:p>
            <a:r>
              <a:rPr lang="zh-TW" altLang="en-US" dirty="0"/>
              <a:t>最後對結果進行模 </a:t>
            </a:r>
            <a:r>
              <a:rPr lang="en-US" altLang="zh-TW" dirty="0"/>
              <a:t>q </a:t>
            </a:r>
            <a:r>
              <a:rPr lang="zh-TW" altLang="en-US" dirty="0"/>
              <a:t>運算，得到公開向量 </a:t>
            </a:r>
            <a:r>
              <a:rPr lang="en-US" altLang="zh-TW" dirty="0"/>
              <a:t>t</a:t>
            </a:r>
            <a:r>
              <a:rPr lang="zh-TW" altLang="en-US" dirty="0"/>
              <a:t>。</a:t>
            </a:r>
          </a:p>
          <a:p>
            <a:r>
              <a:rPr lang="zh-TW" altLang="en-US" dirty="0"/>
              <a:t>在這個例子中，我們最後得到的公開資料是 </a:t>
            </a:r>
            <a:r>
              <a:rPr lang="en-US" altLang="zh-TW" dirty="0"/>
              <a:t>A </a:t>
            </a:r>
            <a:r>
              <a:rPr lang="zh-TW" altLang="en-US" dirty="0"/>
              <a:t>和 </a:t>
            </a:r>
            <a:r>
              <a:rPr lang="en-US" altLang="zh-TW" dirty="0"/>
              <a:t>t</a:t>
            </a:r>
            <a:r>
              <a:rPr lang="zh-TW" altLang="en-US" dirty="0"/>
              <a:t>，這兩者組合起來就是 </a:t>
            </a:r>
            <a:r>
              <a:rPr lang="en-US" altLang="zh-TW" dirty="0"/>
              <a:t>MLDSA </a:t>
            </a:r>
            <a:r>
              <a:rPr lang="zh-TW" altLang="en-US" dirty="0"/>
              <a:t>使用的公鑰。</a:t>
            </a:r>
          </a:p>
          <a:p>
            <a:r>
              <a:rPr lang="zh-TW" altLang="en-US" dirty="0"/>
              <a:t>這個設計的核心安全性就在於：</a:t>
            </a:r>
            <a:r>
              <a:rPr lang="zh-TW" altLang="en-US" b="1" dirty="0"/>
              <a:t>即使攻擊者知道 </a:t>
            </a:r>
            <a:r>
              <a:rPr lang="en-US" altLang="zh-TW" b="1" dirty="0"/>
              <a:t>A </a:t>
            </a:r>
            <a:r>
              <a:rPr lang="zh-TW" altLang="en-US" b="1" dirty="0"/>
              <a:t>和 </a:t>
            </a:r>
            <a:r>
              <a:rPr lang="en-US" altLang="zh-TW" b="1" dirty="0"/>
              <a:t>t</a:t>
            </a:r>
            <a:r>
              <a:rPr lang="zh-TW" altLang="en-US" b="1" dirty="0"/>
              <a:t>，也很難反推出原本的 </a:t>
            </a:r>
            <a:r>
              <a:rPr lang="en-US" altLang="zh-TW" b="1" dirty="0"/>
              <a:t>s₁</a:t>
            </a:r>
            <a:r>
              <a:rPr lang="zh-TW" altLang="en-US" dirty="0"/>
              <a:t>，因為其中的誤差 </a:t>
            </a:r>
            <a:r>
              <a:rPr lang="en-US" altLang="zh-TW" dirty="0"/>
              <a:t>s₂ </a:t>
            </a:r>
            <a:r>
              <a:rPr lang="zh-TW" altLang="en-US" dirty="0"/>
              <a:t>是隨機加入的，而且其值不公開。</a:t>
            </a:r>
          </a:p>
          <a:p>
            <a:r>
              <a:rPr lang="zh-TW" altLang="en-US" dirty="0"/>
              <a:t>更進一步，當我們將這個問題放到多項式環 </a:t>
            </a:r>
            <a:r>
              <a:rPr lang="en-US" altLang="zh-TW" dirty="0" err="1"/>
              <a:t>ℤ_q</a:t>
            </a:r>
            <a:r>
              <a:rPr lang="en-US" altLang="zh-TW" dirty="0"/>
              <a:t>[x]/(xⁿ + 1) </a:t>
            </a:r>
            <a:r>
              <a:rPr lang="zh-TW" altLang="en-US" dirty="0"/>
              <a:t>上時，矩陣與向量的每個元素其實都是長度 </a:t>
            </a:r>
            <a:r>
              <a:rPr lang="en-US" altLang="zh-TW" dirty="0"/>
              <a:t>256 </a:t>
            </a:r>
            <a:r>
              <a:rPr lang="zh-TW" altLang="en-US" dirty="0"/>
              <a:t>的多項式，這讓整個反推出 </a:t>
            </a:r>
            <a:r>
              <a:rPr lang="en-US" altLang="zh-TW" dirty="0"/>
              <a:t>s₁ </a:t>
            </a:r>
            <a:r>
              <a:rPr lang="zh-TW" altLang="en-US" dirty="0"/>
              <a:t>的難度呈指數增加，因此可確保 </a:t>
            </a:r>
            <a:r>
              <a:rPr lang="en-US" altLang="zh-TW" dirty="0"/>
              <a:t>ML-DSA </a:t>
            </a:r>
            <a:r>
              <a:rPr lang="zh-TW" altLang="en-US" dirty="0"/>
              <a:t>的密鑰安全性。</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68</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搭配封裝與解碼模組（</a:t>
            </a:r>
            <a:r>
              <a:rPr lang="en-US" altLang="zh-TW" dirty="0"/>
              <a:t>Encoder/Decoder</a:t>
            </a:r>
            <a:r>
              <a:rPr lang="zh-TW" altLang="en-US" dirty="0"/>
              <a:t>）、提示值模組（</a:t>
            </a:r>
            <a:r>
              <a:rPr lang="en-US" altLang="zh-TW" dirty="0" err="1"/>
              <a:t>MakeHint</a:t>
            </a:r>
            <a:r>
              <a:rPr lang="en-US" altLang="zh-TW" dirty="0"/>
              <a:t>/</a:t>
            </a:r>
            <a:r>
              <a:rPr lang="en-US" altLang="zh-TW" dirty="0" err="1"/>
              <a:t>UseHint</a:t>
            </a:r>
            <a:r>
              <a:rPr lang="zh-TW" altLang="en-US" dirty="0"/>
              <a:t>）與</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AXI </a:t>
            </a:r>
            <a:r>
              <a:rPr lang="zh-TW" altLang="en-US" dirty="0"/>
              <a:t>對接介面，完成可獨立運作之端對端簽章系統。</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這裡我們用一個小型數值例子來說明 </a:t>
            </a:r>
            <a:r>
              <a:rPr lang="en-US" altLang="zh-TW" dirty="0"/>
              <a:t>MSIS </a:t>
            </a:r>
            <a:r>
              <a:rPr lang="zh-TW" altLang="en-US" dirty="0"/>
              <a:t>問題的難度。首先，我們選一個質數模數 </a:t>
            </a:r>
            <a:r>
              <a:rPr lang="en-US" altLang="zh-TW" dirty="0"/>
              <a:t>q = 17</a:t>
            </a:r>
            <a:r>
              <a:rPr lang="zh-TW" altLang="en-US" dirty="0"/>
              <a:t>，再隨機產生一個 </a:t>
            </a:r>
            <a:r>
              <a:rPr lang="en-US" altLang="zh-TW" dirty="0"/>
              <a:t>2×3 </a:t>
            </a:r>
            <a:r>
              <a:rPr lang="zh-TW" altLang="en-US" dirty="0"/>
              <a:t>的公開矩陣 </a:t>
            </a:r>
            <a:r>
              <a:rPr lang="en-US" altLang="zh-TW" dirty="0"/>
              <a:t>A</a:t>
            </a:r>
            <a:r>
              <a:rPr lang="zh-TW" altLang="en-US" dirty="0"/>
              <a:t>，以及一個自行設定的目標向量 </a:t>
            </a:r>
            <a:r>
              <a:rPr lang="en-US" altLang="zh-TW" dirty="0"/>
              <a:t>w</a:t>
            </a:r>
            <a:r>
              <a:rPr lang="zh-TW" altLang="en-US" dirty="0"/>
              <a:t>。</a:t>
            </a:r>
            <a:r>
              <a:rPr lang="en-US" altLang="zh-TW" dirty="0"/>
              <a:t>MSIS </a:t>
            </a:r>
            <a:r>
              <a:rPr lang="zh-TW" altLang="en-US" dirty="0"/>
              <a:t>問題的目標是要找到一個整數向量 </a:t>
            </a:r>
            <a:r>
              <a:rPr lang="en-US" altLang="zh-TW" dirty="0"/>
              <a:t>z</a:t>
            </a:r>
            <a:r>
              <a:rPr lang="zh-TW" altLang="en-US" dirty="0"/>
              <a:t>，讓 </a:t>
            </a:r>
            <a:r>
              <a:rPr lang="en-US" altLang="zh-TW" dirty="0" err="1"/>
              <a:t>A·z</a:t>
            </a:r>
            <a:r>
              <a:rPr lang="en-US" altLang="zh-TW" dirty="0"/>
              <a:t> ≡ w (mod q)</a:t>
            </a:r>
            <a:r>
              <a:rPr lang="zh-TW" altLang="en-US" dirty="0"/>
              <a:t>，同時 </a:t>
            </a:r>
            <a:r>
              <a:rPr lang="en-US" altLang="zh-TW" dirty="0"/>
              <a:t>z </a:t>
            </a:r>
            <a:r>
              <a:rPr lang="zh-TW" altLang="en-US" dirty="0"/>
              <a:t>的範數要夠小（例如每個元素小於 </a:t>
            </a:r>
            <a:r>
              <a:rPr lang="en-US" altLang="zh-TW" dirty="0"/>
              <a:t>3</a:t>
            </a:r>
            <a:r>
              <a:rPr lang="zh-TW" altLang="en-US" dirty="0"/>
              <a:t>）。為了嘗試解這個問題，我們隨機假設 </a:t>
            </a:r>
            <a:r>
              <a:rPr lang="en-US" altLang="zh-TW" dirty="0"/>
              <a:t>z = [1, 1, 1]</a:t>
            </a:r>
            <a:r>
              <a:rPr lang="zh-TW" altLang="en-US" dirty="0"/>
              <a:t>，把它代入 </a:t>
            </a:r>
            <a:r>
              <a:rPr lang="en-US" altLang="zh-TW" dirty="0" err="1"/>
              <a:t>A·z</a:t>
            </a:r>
            <a:r>
              <a:rPr lang="en-US" altLang="zh-TW" dirty="0"/>
              <a:t> </a:t>
            </a:r>
            <a:r>
              <a:rPr lang="zh-TW" altLang="en-US" dirty="0"/>
              <a:t>進行模運算。結果發現算出來的向量 </a:t>
            </a:r>
            <a:r>
              <a:rPr lang="en-US" altLang="zh-TW" dirty="0"/>
              <a:t>[8, 11] </a:t>
            </a:r>
            <a:r>
              <a:rPr lang="zh-TW" altLang="en-US" dirty="0"/>
              <a:t>並不等於我們設定的目標向量 </a:t>
            </a:r>
            <a:r>
              <a:rPr lang="en-US" altLang="zh-TW" dirty="0"/>
              <a:t>[6, 4]</a:t>
            </a:r>
            <a:r>
              <a:rPr lang="zh-TW" altLang="en-US" dirty="0"/>
              <a:t>。這顯示：即使在這麼小的參數下，想用隨機猜測的方式來找到符合條件的 </a:t>
            </a:r>
            <a:r>
              <a:rPr lang="en-US" altLang="zh-TW" dirty="0"/>
              <a:t>z</a:t>
            </a:r>
            <a:r>
              <a:rPr lang="zh-TW" altLang="en-US" dirty="0"/>
              <a:t>，都非常困難。更別說在 </a:t>
            </a:r>
            <a:r>
              <a:rPr lang="en-US" altLang="zh-TW" dirty="0"/>
              <a:t>ML-DSA </a:t>
            </a:r>
            <a:r>
              <a:rPr lang="zh-TW" altLang="en-US" dirty="0"/>
              <a:t>中，我們是把這個問題放到多項式環 𝑍</a:t>
            </a:r>
            <a:r>
              <a:rPr lang="en-US" altLang="zh-TW" dirty="0"/>
              <a:t>_q[x]/⟨xⁿ+1⟩ </a:t>
            </a:r>
            <a:r>
              <a:rPr lang="zh-TW" altLang="en-US" dirty="0"/>
              <a:t>中，維度更高，結構更複雜。這樣的設計，讓攻擊者難以找到合法的 </a:t>
            </a:r>
            <a:r>
              <a:rPr lang="en-US" altLang="zh-TW" dirty="0"/>
              <a:t>z</a:t>
            </a:r>
            <a:r>
              <a:rPr lang="zh-TW" altLang="en-US" dirty="0"/>
              <a:t>，從而無法偽造出有效簽名，保證了系統的安全性。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71</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141583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37.emf"/><Relationship Id="rId4" Type="http://schemas.openxmlformats.org/officeDocument/2006/relationships/package" Target="../embeddings/Microsoft_Visio_Drawing.vsdx"/><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emf"/><Relationship Id="rId5" Type="http://schemas.openxmlformats.org/officeDocument/2006/relationships/package" Target="../embeddings/Microsoft_Visio_Drawing.vsdx"/><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package" Target="../embeddings/Microsoft_Visio_Drawing11.vsdx"/><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9.emf"/><Relationship Id="rId5" Type="http://schemas.openxmlformats.org/officeDocument/2006/relationships/package" Target="../embeddings/Microsoft_Visio_Drawing2.vsdx"/><Relationship Id="rId4" Type="http://schemas.openxmlformats.org/officeDocument/2006/relationships/image" Target="../media/image3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11.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37.xml"/><Relationship Id="rId1" Type="http://schemas.openxmlformats.org/officeDocument/2006/relationships/slideLayout" Target="../slideLayouts/slideLayout7.xml"/><Relationship Id="rId10" Type="http://schemas.openxmlformats.org/officeDocument/2006/relationships/image" Target="../media/image77.png"/><Relationship Id="rId9"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12.png"/><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562982" cy="461665"/>
            <a:chOff x="568442" y="319364"/>
            <a:chExt cx="1562982" cy="461666"/>
          </a:xfrm>
        </p:grpSpPr>
        <p:sp>
          <p:nvSpPr>
            <p:cNvPr id="55" name="文本框 23"/>
            <p:cNvSpPr txBox="1"/>
            <p:nvPr/>
          </p:nvSpPr>
          <p:spPr>
            <a:xfrm>
              <a:off x="665958" y="319364"/>
              <a:ext cx="146546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665959" y="813953"/>
            <a:ext cx="4154311" cy="4678204"/>
          </a:xfrm>
          <a:prstGeom prst="rect">
            <a:avLst/>
          </a:prstGeom>
          <a:noFill/>
        </p:spPr>
        <p:txBody>
          <a:bodyPr wrap="square" rtlCol="0">
            <a:spAutoFit/>
          </a:bodyPr>
          <a:lstStyle/>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Key generation (KeyGen)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sz="2000"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sz="20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sz="2000"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843609381"/>
              </p:ext>
            </p:extLst>
          </p:nvPr>
        </p:nvGraphicFramePr>
        <p:xfrm>
          <a:off x="4442240" y="660937"/>
          <a:ext cx="3465513" cy="1493837"/>
        </p:xfrm>
        <a:graphic>
          <a:graphicData uri="http://schemas.openxmlformats.org/presentationml/2006/ole">
            <mc:AlternateContent xmlns:mc="http://schemas.openxmlformats.org/markup-compatibility/2006">
              <mc:Choice xmlns:v="urn:schemas-microsoft-com:vml" Requires="v">
                <p:oleObj spid="_x0000_s1050"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442240" y="660937"/>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3425" y="2093913"/>
          <a:ext cx="4938713" cy="2236787"/>
        </p:xfrm>
        <a:graphic>
          <a:graphicData uri="http://schemas.openxmlformats.org/presentationml/2006/ole">
            <mc:AlternateContent xmlns:mc="http://schemas.openxmlformats.org/markup-compatibility/2006">
              <mc:Choice xmlns:v="urn:schemas-microsoft-com:vml" Requires="v">
                <p:oleObj spid="_x0000_s1051"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3425" y="2093913"/>
                        <a:ext cx="4938713" cy="2236787"/>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49258346"/>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052"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3476967" cy="461665"/>
            <a:chOff x="568442" y="319364"/>
            <a:chExt cx="3476967"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3379451"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Key generation (KeyGen)</a:t>
              </a: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89719"/>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ℓ</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89719"/>
              </a:xfrm>
              <a:prstGeom prst="rect">
                <a:avLst/>
              </a:prstGeom>
              <a:blipFill>
                <a:blip r:embed="rId4"/>
                <a:stretch>
                  <a:fillRect l="-475" b="-109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spid="_x0000_s2057"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4193509" cy="769441"/>
            <a:chOff x="568442" y="319364"/>
            <a:chExt cx="4193509" cy="769443"/>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4095993" cy="769443"/>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Signature generation (SignGen)</a:t>
              </a:r>
            </a:p>
            <a:p>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4995535"/>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value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𝑀𝑎𝑘𝑒𝐻𝑖𝑛𝑡</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the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4995535"/>
              </a:xfrm>
              <a:prstGeom prst="rect">
                <a:avLst/>
              </a:prstGeom>
              <a:blipFill>
                <a:blip r:embed="rId4"/>
                <a:stretch>
                  <a:fillRect l="-449" b="-1463"/>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566048" y="2195333"/>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104929" y="3978529"/>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stCxn id="7" idx="1"/>
            <a:endCxn id="8" idx="1"/>
          </p:cNvCxnSpPr>
          <p:nvPr/>
        </p:nvCxnSpPr>
        <p:spPr>
          <a:xfrm rot="10800000" flipV="1">
            <a:off x="8104930" y="2426166"/>
            <a:ext cx="1461119" cy="1783196"/>
          </a:xfrm>
          <a:prstGeom prst="bentConnector3">
            <a:avLst>
              <a:gd name="adj1" fmla="val -9518"/>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2890046686"/>
              </p:ext>
            </p:extLst>
          </p:nvPr>
        </p:nvGraphicFramePr>
        <p:xfrm>
          <a:off x="7844215" y="4666889"/>
          <a:ext cx="4321548" cy="1957804"/>
        </p:xfrm>
        <a:graphic>
          <a:graphicData uri="http://schemas.openxmlformats.org/presentationml/2006/ole">
            <mc:AlternateContent xmlns:mc="http://schemas.openxmlformats.org/markup-compatibility/2006">
              <mc:Choice xmlns:v="urn:schemas-microsoft-com:vml" Requires="v">
                <p:oleObj spid="_x0000_s3083"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7844215" y="4666889"/>
                        <a:ext cx="4321548" cy="1957804"/>
                      </a:xfrm>
                      <a:prstGeom prst="rect">
                        <a:avLst/>
                      </a:prstGeom>
                    </p:spPr>
                  </p:pic>
                </p:oleObj>
              </mc:Fallback>
            </mc:AlternateContent>
          </a:graphicData>
        </a:graphic>
      </p:graphicFrame>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4226723" cy="461665"/>
            <a:chOff x="568442" y="319364"/>
            <a:chExt cx="4226723"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4129207"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Signature verification (SignVer)</a:t>
              </a: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568442" y="1692951"/>
                <a:ext cx="10851977" cy="4456028"/>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Extract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ℎ,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b="0" i="0" smtClean="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is valid, and 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568442" y="1692951"/>
                <a:ext cx="10851977" cy="4456028"/>
              </a:xfrm>
              <a:prstGeom prst="rect">
                <a:avLst/>
              </a:prstGeom>
              <a:blipFill>
                <a:blip r:embed="rId4"/>
                <a:stretch>
                  <a:fillRect l="-44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4274866336"/>
              </p:ext>
            </p:extLst>
          </p:nvPr>
        </p:nvGraphicFramePr>
        <p:xfrm>
          <a:off x="6792919" y="520174"/>
          <a:ext cx="4322756" cy="2345554"/>
        </p:xfrm>
        <a:graphic>
          <a:graphicData uri="http://schemas.openxmlformats.org/presentationml/2006/ole">
            <mc:AlternateContent xmlns:mc="http://schemas.openxmlformats.org/markup-compatibility/2006">
              <mc:Choice xmlns:v="urn:schemas-microsoft-com:vml" Requires="v">
                <p:oleObj spid="_x0000_s4105"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6792919" y="520174"/>
                        <a:ext cx="4322756" cy="2345554"/>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302705" cy="923330"/>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15</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22"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3555514" cy="461665"/>
            <a:chOff x="568442" y="319364"/>
            <a:chExt cx="3555514"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34579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Security Strength</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4078093" cy="461665"/>
            <a:chOff x="568442" y="319364"/>
            <a:chExt cx="4078093"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398057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SHA-3 -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2935152" cy="461665"/>
            <a:chOff x="568442" y="319364"/>
            <a:chExt cx="2935152"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283763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2420588" cy="461665"/>
            <a:chOff x="568442" y="319364"/>
            <a:chExt cx="2420588"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232307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305" y="174264"/>
            <a:ext cx="7487495" cy="6509471"/>
          </a:xfrm>
          <a:prstGeom prst="rect">
            <a:avLst/>
          </a:prstGeom>
        </p:spPr>
      </p:pic>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2505548" cy="461665"/>
            <a:chOff x="568442" y="319364"/>
            <a:chExt cx="2505548"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240803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3791989" cy="461665"/>
            <a:chOff x="568442" y="319364"/>
            <a:chExt cx="3791989"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3694473"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1201542" y="982824"/>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9993991" y="618292"/>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9993991" y="953895"/>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9525310" y="319365"/>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686972" y="683301"/>
            <a:ext cx="9133428"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Quantum computer with </a:t>
            </a:r>
            <a:r>
              <a:rPr lang="en-US" altLang="zh-TW" sz="2000" b="1" dirty="0">
                <a:latin typeface="Times New Roman" panose="02020603050405020304" pitchFamily="18" charset="0"/>
                <a:cs typeface="Times New Roman" panose="02020603050405020304" pitchFamily="18" charset="0"/>
              </a:rPr>
              <a:t>Shor's algorithm </a:t>
            </a:r>
            <a:r>
              <a:rPr lang="en-US" altLang="zh-TW" sz="2000" b="1" dirty="0" err="1">
                <a:latin typeface="Times New Roman" panose="02020603050405020304" pitchFamily="18" charset="0"/>
                <a:cs typeface="Times New Roman" panose="02020603050405020304" pitchFamily="18" charset="0"/>
              </a:rPr>
              <a:t>v.s</a:t>
            </a:r>
            <a:r>
              <a:rPr lang="en-US" altLang="zh-TW" sz="2000" b="1" dirty="0">
                <a:latin typeface="Times New Roman" panose="02020603050405020304" pitchFamily="18" charset="0"/>
                <a:cs typeface="Times New Roman" panose="02020603050405020304" pitchFamily="18" charset="0"/>
              </a:rPr>
              <a:t>. public-key cryptosystem</a:t>
            </a: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Post-quantum cryptography (PQC)</a:t>
            </a: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 National Institute  of Standards and Technology (NIST) </a:t>
            </a:r>
            <a:r>
              <a:rPr lang="en-US" altLang="zh-TW" sz="2000" dirty="0">
                <a:latin typeface="Times New Roman" panose="02020603050405020304" pitchFamily="18" charset="0"/>
                <a:cs typeface="Times New Roman" panose="02020603050405020304" pitchFamily="18" charset="0"/>
              </a:rPr>
              <a:t>selects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a post-quantum encryption standard</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a:t>
            </a:r>
            <a:r>
              <a:rPr lang="en-US" altLang="zh-TW" sz="2000" b="1" dirty="0">
                <a:latin typeface="Times New Roman" panose="02020603050405020304" pitchFamily="18" charset="0"/>
                <a:cs typeface="Times New Roman" panose="02020603050405020304" pitchFamily="18" charset="0"/>
              </a:rPr>
              <a:t>CRYSTAL-DILITHIUM</a:t>
            </a:r>
          </a:p>
          <a:p>
            <a:pPr marL="1257300" lvl="2"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grpSp>
        <p:nvGrpSpPr>
          <p:cNvPr id="30" name="群組 29">
            <a:extLst>
              <a:ext uri="{FF2B5EF4-FFF2-40B4-BE49-F238E27FC236}">
                <a16:creationId xmlns:a16="http://schemas.microsoft.com/office/drawing/2014/main" id="{4F7410BC-C5D2-4424-B81A-6260A376AE20}"/>
              </a:ext>
            </a:extLst>
          </p:cNvPr>
          <p:cNvGrpSpPr/>
          <p:nvPr/>
        </p:nvGrpSpPr>
        <p:grpSpPr>
          <a:xfrm>
            <a:off x="1477393" y="4036832"/>
            <a:ext cx="9237214" cy="2554473"/>
            <a:chOff x="1560608" y="4179792"/>
            <a:chExt cx="9237214" cy="2554473"/>
          </a:xfrm>
        </p:grpSpPr>
        <p:grpSp>
          <p:nvGrpSpPr>
            <p:cNvPr id="7" name="群組 6">
              <a:extLst>
                <a:ext uri="{FF2B5EF4-FFF2-40B4-BE49-F238E27FC236}">
                  <a16:creationId xmlns:a16="http://schemas.microsoft.com/office/drawing/2014/main" id="{C7C9830F-94A4-4EDB-80E4-63EFB3CD18CF}"/>
                </a:ext>
              </a:extLst>
            </p:cNvPr>
            <p:cNvGrpSpPr/>
            <p:nvPr/>
          </p:nvGrpSpPr>
          <p:grpSpPr>
            <a:xfrm>
              <a:off x="2237891" y="4179792"/>
              <a:ext cx="882494" cy="960982"/>
              <a:chOff x="1245724" y="4291179"/>
              <a:chExt cx="882494" cy="960982"/>
            </a:xfrm>
          </p:grpSpPr>
          <p:pic>
            <p:nvPicPr>
              <p:cNvPr id="6" name="圖片 5">
                <a:extLst>
                  <a:ext uri="{FF2B5EF4-FFF2-40B4-BE49-F238E27FC236}">
                    <a16:creationId xmlns:a16="http://schemas.microsoft.com/office/drawing/2014/main" id="{C37549CE-FE59-4FA6-8DEE-E0FEC00C190D}"/>
                  </a:ext>
                </a:extLst>
              </p:cNvPr>
              <p:cNvPicPr>
                <a:picLocks noChangeAspect="1"/>
              </p:cNvPicPr>
              <p:nvPr/>
            </p:nvPicPr>
            <p:blipFill>
              <a:blip r:embed="rId3"/>
              <a:stretch>
                <a:fillRect/>
              </a:stretch>
            </p:blipFill>
            <p:spPr>
              <a:xfrm>
                <a:off x="1337285" y="4291179"/>
                <a:ext cx="699372" cy="699372"/>
              </a:xfrm>
              <a:prstGeom prst="rect">
                <a:avLst/>
              </a:prstGeom>
            </p:spPr>
          </p:pic>
          <p:sp>
            <p:nvSpPr>
              <p:cNvPr id="10" name="文字方塊 9">
                <a:extLst>
                  <a:ext uri="{FF2B5EF4-FFF2-40B4-BE49-F238E27FC236}">
                    <a16:creationId xmlns:a16="http://schemas.microsoft.com/office/drawing/2014/main" id="{5D0D6794-82BA-4176-BF4C-F79B2054049F}"/>
                  </a:ext>
                </a:extLst>
              </p:cNvPr>
              <p:cNvSpPr txBox="1"/>
              <p:nvPr/>
            </p:nvSpPr>
            <p:spPr>
              <a:xfrm>
                <a:off x="1245724" y="4990551"/>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RSA/ ECC</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AD8BB1FC-1D9E-44B0-8959-0B7BD108599D}"/>
                </a:ext>
              </a:extLst>
            </p:cNvPr>
            <p:cNvGrpSpPr/>
            <p:nvPr/>
          </p:nvGrpSpPr>
          <p:grpSpPr>
            <a:xfrm>
              <a:off x="1796644" y="5590596"/>
              <a:ext cx="882494" cy="1143669"/>
              <a:chOff x="1268554" y="5505598"/>
              <a:chExt cx="882494" cy="1143669"/>
            </a:xfrm>
          </p:grpSpPr>
          <p:pic>
            <p:nvPicPr>
              <p:cNvPr id="9" name="圖片 8">
                <a:extLst>
                  <a:ext uri="{FF2B5EF4-FFF2-40B4-BE49-F238E27FC236}">
                    <a16:creationId xmlns:a16="http://schemas.microsoft.com/office/drawing/2014/main" id="{2D59D558-022C-47CB-A01B-D6CFBB8738D8}"/>
                  </a:ext>
                </a:extLst>
              </p:cNvPr>
              <p:cNvPicPr>
                <a:picLocks noChangeAspect="1"/>
              </p:cNvPicPr>
              <p:nvPr/>
            </p:nvPicPr>
            <p:blipFill>
              <a:blip r:embed="rId4"/>
              <a:stretch>
                <a:fillRect/>
              </a:stretch>
            </p:blipFill>
            <p:spPr>
              <a:xfrm>
                <a:off x="1334577" y="5505598"/>
                <a:ext cx="750448" cy="750448"/>
              </a:xfrm>
              <a:prstGeom prst="rect">
                <a:avLst/>
              </a:prstGeom>
            </p:spPr>
          </p:pic>
          <p:sp>
            <p:nvSpPr>
              <p:cNvPr id="14" name="文字方塊 13">
                <a:extLst>
                  <a:ext uri="{FF2B5EF4-FFF2-40B4-BE49-F238E27FC236}">
                    <a16:creationId xmlns:a16="http://schemas.microsoft.com/office/drawing/2014/main" id="{56A65DF2-E8BA-4A47-B1F3-F41A81FD77E9}"/>
                  </a:ext>
                </a:extLst>
              </p:cNvPr>
              <p:cNvSpPr txBox="1"/>
              <p:nvPr/>
            </p:nvSpPr>
            <p:spPr>
              <a:xfrm>
                <a:off x="1268554" y="6218380"/>
                <a:ext cx="882494" cy="430887"/>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quantum computer </a:t>
                </a:r>
                <a:endParaRPr lang="zh-TW" altLang="en-US" sz="1100" dirty="0">
                  <a:latin typeface="Times New Roman" panose="02020603050405020304" pitchFamily="18" charset="0"/>
                  <a:cs typeface="Times New Roman" panose="02020603050405020304" pitchFamily="18" charset="0"/>
                </a:endParaRPr>
              </a:p>
            </p:txBody>
          </p:sp>
        </p:grpSp>
        <p:pic>
          <p:nvPicPr>
            <p:cNvPr id="13" name="圖片 12">
              <a:extLst>
                <a:ext uri="{FF2B5EF4-FFF2-40B4-BE49-F238E27FC236}">
                  <a16:creationId xmlns:a16="http://schemas.microsoft.com/office/drawing/2014/main" id="{5EC34E57-CEBA-4AAA-9758-9BA20607B057}"/>
                </a:ext>
              </a:extLst>
            </p:cNvPr>
            <p:cNvPicPr>
              <a:picLocks noChangeAspect="1"/>
            </p:cNvPicPr>
            <p:nvPr/>
          </p:nvPicPr>
          <p:blipFill>
            <a:blip r:embed="rId5"/>
            <a:stretch>
              <a:fillRect/>
            </a:stretch>
          </p:blipFill>
          <p:spPr>
            <a:xfrm>
              <a:off x="3028824" y="5578536"/>
              <a:ext cx="750448" cy="750448"/>
            </a:xfrm>
            <a:prstGeom prst="rect">
              <a:avLst/>
            </a:prstGeom>
          </p:spPr>
        </p:pic>
        <p:sp>
          <p:nvSpPr>
            <p:cNvPr id="18" name="文字方塊 17">
              <a:extLst>
                <a:ext uri="{FF2B5EF4-FFF2-40B4-BE49-F238E27FC236}">
                  <a16:creationId xmlns:a16="http://schemas.microsoft.com/office/drawing/2014/main" id="{DA66E94A-1976-4D7E-AB35-51A29A99478F}"/>
                </a:ext>
              </a:extLst>
            </p:cNvPr>
            <p:cNvSpPr txBox="1"/>
            <p:nvPr/>
          </p:nvSpPr>
          <p:spPr>
            <a:xfrm>
              <a:off x="2988326" y="6348533"/>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Shor</a:t>
              </a:r>
              <a:endParaRPr lang="zh-TW" altLang="en-US" sz="1100" dirty="0">
                <a:latin typeface="Times New Roman" panose="02020603050405020304" pitchFamily="18" charset="0"/>
                <a:cs typeface="Times New Roman" panose="02020603050405020304" pitchFamily="18" charset="0"/>
              </a:endParaRPr>
            </a:p>
          </p:txBody>
        </p:sp>
        <p:sp>
          <p:nvSpPr>
            <p:cNvPr id="15" name="矩形: 圓角 14">
              <a:extLst>
                <a:ext uri="{FF2B5EF4-FFF2-40B4-BE49-F238E27FC236}">
                  <a16:creationId xmlns:a16="http://schemas.microsoft.com/office/drawing/2014/main" id="{BEE126AB-8248-418D-8F5E-F9E9A894DF19}"/>
                </a:ext>
              </a:extLst>
            </p:cNvPr>
            <p:cNvSpPr/>
            <p:nvPr/>
          </p:nvSpPr>
          <p:spPr>
            <a:xfrm>
              <a:off x="1560608" y="5431458"/>
              <a:ext cx="2389247" cy="1302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弧形 21">
              <a:extLst>
                <a:ext uri="{FF2B5EF4-FFF2-40B4-BE49-F238E27FC236}">
                  <a16:creationId xmlns:a16="http://schemas.microsoft.com/office/drawing/2014/main" id="{BEAF2202-B27A-4AD7-9308-1D62D0463484}"/>
                </a:ext>
              </a:extLst>
            </p:cNvPr>
            <p:cNvCxnSpPr>
              <a:stCxn id="15" idx="3"/>
              <a:endCxn id="6" idx="3"/>
            </p:cNvCxnSpPr>
            <p:nvPr/>
          </p:nvCxnSpPr>
          <p:spPr>
            <a:xfrm flipH="1" flipV="1">
              <a:off x="3028824" y="4529478"/>
              <a:ext cx="921031" cy="1553384"/>
            </a:xfrm>
            <a:prstGeom prst="curvedConnector3">
              <a:avLst>
                <a:gd name="adj1" fmla="val -2482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607CE48-1ECE-4260-BB64-129EA79ABC63}"/>
                </a:ext>
              </a:extLst>
            </p:cNvPr>
            <p:cNvSpPr txBox="1"/>
            <p:nvPr/>
          </p:nvSpPr>
          <p:spPr>
            <a:xfrm>
              <a:off x="3378510" y="5009969"/>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Attack</a:t>
              </a:r>
              <a:endParaRPr lang="zh-TW" altLang="en-US" sz="1100" dirty="0">
                <a:latin typeface="Times New Roman" panose="02020603050405020304" pitchFamily="18" charset="0"/>
                <a:cs typeface="Times New Roman" panose="02020603050405020304" pitchFamily="18" charset="0"/>
              </a:endParaRPr>
            </a:p>
          </p:txBody>
        </p:sp>
        <p:sp>
          <p:nvSpPr>
            <p:cNvPr id="23" name="箭號: 向右 22">
              <a:extLst>
                <a:ext uri="{FF2B5EF4-FFF2-40B4-BE49-F238E27FC236}">
                  <a16:creationId xmlns:a16="http://schemas.microsoft.com/office/drawing/2014/main" id="{80054CDE-04D1-4B8C-B2B2-5299DD86BCF7}"/>
                </a:ext>
              </a:extLst>
            </p:cNvPr>
            <p:cNvSpPr/>
            <p:nvPr/>
          </p:nvSpPr>
          <p:spPr>
            <a:xfrm>
              <a:off x="4478644" y="52398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https://vectorseek.com/wp-content/uploads/2022/04/NIST-Logo-Vector-1.jpg">
              <a:extLst>
                <a:ext uri="{FF2B5EF4-FFF2-40B4-BE49-F238E27FC236}">
                  <a16:creationId xmlns:a16="http://schemas.microsoft.com/office/drawing/2014/main" id="{DD415068-1A20-436B-A0C9-968B7410568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62" t="40823" r="22839" b="41597"/>
            <a:stretch/>
          </p:blipFill>
          <p:spPr bwMode="auto">
            <a:xfrm>
              <a:off x="5247488" y="5184531"/>
              <a:ext cx="1387873" cy="449344"/>
            </a:xfrm>
            <a:prstGeom prst="rect">
              <a:avLst/>
            </a:prstGeom>
            <a:noFill/>
            <a:extLst>
              <a:ext uri="{909E8E84-426E-40DD-AFC4-6F175D3DCCD1}">
                <a14:hiddenFill xmlns:a14="http://schemas.microsoft.com/office/drawing/2010/main">
                  <a:solidFill>
                    <a:srgbClr val="FFFFFF"/>
                  </a:solidFill>
                </a14:hiddenFill>
              </a:ext>
            </a:extLst>
          </p:spPr>
        </p:pic>
        <p:sp>
          <p:nvSpPr>
            <p:cNvPr id="29" name="箭號: 向右 28">
              <a:extLst>
                <a:ext uri="{FF2B5EF4-FFF2-40B4-BE49-F238E27FC236}">
                  <a16:creationId xmlns:a16="http://schemas.microsoft.com/office/drawing/2014/main" id="{0D0EB739-0353-4F60-BDAF-E6E0456E8FA6}"/>
                </a:ext>
              </a:extLst>
            </p:cNvPr>
            <p:cNvSpPr/>
            <p:nvPr/>
          </p:nvSpPr>
          <p:spPr>
            <a:xfrm>
              <a:off x="6783366" y="5230009"/>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4A26942-CA56-44A8-876D-EA124C75877F}"/>
                </a:ext>
              </a:extLst>
            </p:cNvPr>
            <p:cNvPicPr>
              <a:picLocks noChangeAspect="1"/>
            </p:cNvPicPr>
            <p:nvPr/>
          </p:nvPicPr>
          <p:blipFill>
            <a:blip r:embed="rId7"/>
            <a:stretch>
              <a:fillRect/>
            </a:stretch>
          </p:blipFill>
          <p:spPr>
            <a:xfrm>
              <a:off x="7673093" y="4840333"/>
              <a:ext cx="750263" cy="750263"/>
            </a:xfrm>
            <a:prstGeom prst="rect">
              <a:avLst/>
            </a:prstGeom>
          </p:spPr>
        </p:pic>
        <p:sp>
          <p:nvSpPr>
            <p:cNvPr id="32" name="文字方塊 31">
              <a:extLst>
                <a:ext uri="{FF2B5EF4-FFF2-40B4-BE49-F238E27FC236}">
                  <a16:creationId xmlns:a16="http://schemas.microsoft.com/office/drawing/2014/main" id="{66CD0D5C-0630-4794-8717-3954DE86FAC4}"/>
                </a:ext>
              </a:extLst>
            </p:cNvPr>
            <p:cNvSpPr txBox="1"/>
            <p:nvPr/>
          </p:nvSpPr>
          <p:spPr>
            <a:xfrm>
              <a:off x="762184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PQC</a:t>
              </a:r>
              <a:endParaRPr lang="zh-TW" altLang="en-US" sz="1100" dirty="0">
                <a:latin typeface="Times New Roman" panose="02020603050405020304" pitchFamily="18" charset="0"/>
                <a:cs typeface="Times New Roman" panose="02020603050405020304" pitchFamily="18" charset="0"/>
              </a:endParaRPr>
            </a:p>
          </p:txBody>
        </p:sp>
        <p:sp>
          <p:nvSpPr>
            <p:cNvPr id="33" name="箭號: 向右 32">
              <a:extLst>
                <a:ext uri="{FF2B5EF4-FFF2-40B4-BE49-F238E27FC236}">
                  <a16:creationId xmlns:a16="http://schemas.microsoft.com/office/drawing/2014/main" id="{52B8C2B2-3A64-49AE-83DF-19BA419B0C6F}"/>
                </a:ext>
              </a:extLst>
            </p:cNvPr>
            <p:cNvSpPr/>
            <p:nvPr/>
          </p:nvSpPr>
          <p:spPr>
            <a:xfrm>
              <a:off x="8703483" y="52259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D9BF61F0-CFC1-4311-93E1-71DD183DD26C}"/>
                </a:ext>
              </a:extLst>
            </p:cNvPr>
            <p:cNvPicPr>
              <a:picLocks noChangeAspect="1"/>
            </p:cNvPicPr>
            <p:nvPr/>
          </p:nvPicPr>
          <p:blipFill>
            <a:blip r:embed="rId8"/>
            <a:stretch>
              <a:fillRect/>
            </a:stretch>
          </p:blipFill>
          <p:spPr>
            <a:xfrm>
              <a:off x="9717022" y="4662294"/>
              <a:ext cx="1080800" cy="1080800"/>
            </a:xfrm>
            <a:prstGeom prst="rect">
              <a:avLst/>
            </a:prstGeom>
          </p:spPr>
        </p:pic>
        <p:sp>
          <p:nvSpPr>
            <p:cNvPr id="36" name="文字方塊 35">
              <a:extLst>
                <a:ext uri="{FF2B5EF4-FFF2-40B4-BE49-F238E27FC236}">
                  <a16:creationId xmlns:a16="http://schemas.microsoft.com/office/drawing/2014/main" id="{A7114411-4DE4-4787-92D5-E600D7547EAB}"/>
                </a:ext>
              </a:extLst>
            </p:cNvPr>
            <p:cNvSpPr txBox="1"/>
            <p:nvPr/>
          </p:nvSpPr>
          <p:spPr>
            <a:xfrm>
              <a:off x="981617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ML-DSA</a:t>
              </a:r>
              <a:endParaRPr lang="zh-TW"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6477" cy="400110"/>
            <a:chOff x="568442" y="319364"/>
            <a:chExt cx="3326477"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896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1849919" cy="400110"/>
            <a:chOff x="568442" y="319364"/>
            <a:chExt cx="1849919"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17524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386391"/>
            <a:ext cx="10800000" cy="4085218"/>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2659436" cy="400110"/>
            <a:chOff x="568442" y="319364"/>
            <a:chExt cx="2659436" cy="400111"/>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256192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406276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19475"/>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274715" cy="400110"/>
            <a:chOff x="568442" y="319364"/>
            <a:chExt cx="2274715" cy="400111"/>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1771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2338D0A8-70A2-D833-2572-82A1663DB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870268"/>
            <a:ext cx="10800000" cy="311746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317996" cy="400110"/>
            <a:chOff x="568442" y="319364"/>
            <a:chExt cx="2317996" cy="400111"/>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22048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5" name="圖片 4">
            <a:extLst>
              <a:ext uri="{FF2B5EF4-FFF2-40B4-BE49-F238E27FC236}">
                <a16:creationId xmlns:a16="http://schemas.microsoft.com/office/drawing/2014/main" id="{59D51F0E-BFCD-BD5C-0782-4E87DAD5F7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928559"/>
            <a:ext cx="10800000" cy="3174527"/>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2874238" cy="400110"/>
            <a:chOff x="568442" y="319364"/>
            <a:chExt cx="2874238" cy="400111"/>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7" name="圖片 6">
            <a:extLst>
              <a:ext uri="{FF2B5EF4-FFF2-40B4-BE49-F238E27FC236}">
                <a16:creationId xmlns:a16="http://schemas.microsoft.com/office/drawing/2014/main" id="{75E1B0A5-E5AE-8F17-DF2C-6948EFB1B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361906"/>
            <a:ext cx="10800000" cy="4134187"/>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926630" y="967002"/>
            <a:ext cx="10498608" cy="307629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a:t>
            </a:r>
            <a:r>
              <a:rPr lang="en-US" altLang="zh-TW" sz="2000"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MLWE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&amp;</a:t>
            </a:r>
            <a:r>
              <a:rPr lang="zh-TW" altLang="en-US" sz="2000" dirty="0">
                <a:latin typeface="Times New Roman" panose="02020603050405020304" pitchFamily="18" charset="0"/>
                <a:cs typeface="Times New Roman" panose="02020603050405020304" pitchFamily="18" charset="0"/>
              </a:rPr>
              <a:t> </a:t>
            </a:r>
            <a:r>
              <a:rPr lang="en-US" altLang="zh-TW" sz="2000" b="1" dirty="0" err="1">
                <a:latin typeface="Times New Roman" panose="02020603050405020304" pitchFamily="18" charset="0"/>
                <a:cs typeface="Times New Roman" panose="02020603050405020304" pitchFamily="18" charset="0"/>
              </a:rPr>
              <a:t>SelfTargetMSIS</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a:t>
            </a:r>
            <a:r>
              <a:rPr lang="en-US" altLang="zh-TW" sz="2000" b="1" dirty="0">
                <a:latin typeface="Times New Roman" panose="02020603050405020304" pitchFamily="18" charset="0"/>
                <a:cs typeface="Times New Roman" panose="02020603050405020304" pitchFamily="18" charset="0"/>
              </a:rPr>
              <a:t>Fiat-Shamir with Aborts</a:t>
            </a:r>
            <a:r>
              <a:rPr lang="en-US" altLang="zh-TW" sz="2000" dirty="0">
                <a:latin typeface="Times New Roman" panose="02020603050405020304" pitchFamily="18" charset="0"/>
                <a:cs typeface="Times New Roman" panose="02020603050405020304" pitchFamily="18" charset="0"/>
              </a:rPr>
              <a:t> for non-interactive signature generation</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Ensure signature and error stay within bounds using </a:t>
            </a:r>
            <a:r>
              <a:rPr lang="en-US" altLang="zh-TW" sz="2000" b="1" dirty="0">
                <a:latin typeface="Times New Roman" panose="02020603050405020304" pitchFamily="18" charset="0"/>
                <a:cs typeface="Times New Roman" panose="02020603050405020304" pitchFamily="18" charset="0"/>
              </a:rPr>
              <a:t>rejection sampling</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a:t>
            </a:r>
            <a:r>
              <a:rPr lang="en-US" altLang="zh-TW" sz="2000" b="1" dirty="0">
                <a:latin typeface="Times New Roman" panose="02020603050405020304" pitchFamily="18" charset="0"/>
                <a:cs typeface="Times New Roman" panose="02020603050405020304" pitchFamily="18" charset="0"/>
              </a:rPr>
              <a:t>fast arithmetic operations</a:t>
            </a:r>
            <a:r>
              <a:rPr lang="en-US" altLang="zh-TW" sz="2000"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efficient encryption</a:t>
            </a:r>
            <a:r>
              <a:rPr lang="en-US" altLang="zh-TW" sz="2000" dirty="0">
                <a:latin typeface="Times New Roman" panose="02020603050405020304" pitchFamily="18" charset="0"/>
                <a:cs typeface="Times New Roman" panose="02020603050405020304" pitchFamily="18" charset="0"/>
              </a:rPr>
              <a:t>, and </a:t>
            </a:r>
            <a:r>
              <a:rPr lang="en-US" altLang="zh-TW" sz="2000" b="1" dirty="0">
                <a:latin typeface="Times New Roman" panose="02020603050405020304" pitchFamily="18" charset="0"/>
                <a:cs typeface="Times New Roman" panose="02020603050405020304" pitchFamily="18" charset="0"/>
              </a:rPr>
              <a:t>compact signatures</a:t>
            </a:r>
          </a:p>
        </p:txBody>
      </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pic>
        <p:nvPicPr>
          <p:cNvPr id="5" name="圖片 4">
            <a:extLst>
              <a:ext uri="{FF2B5EF4-FFF2-40B4-BE49-F238E27FC236}">
                <a16:creationId xmlns:a16="http://schemas.microsoft.com/office/drawing/2014/main" id="{243682A7-C3F5-414A-B645-A5E151A384D1}"/>
              </a:ext>
            </a:extLst>
          </p:cNvPr>
          <p:cNvPicPr>
            <a:picLocks noChangeAspect="1"/>
          </p:cNvPicPr>
          <p:nvPr/>
        </p:nvPicPr>
        <p:blipFill>
          <a:blip r:embed="rId3"/>
          <a:stretch>
            <a:fillRect/>
          </a:stretch>
        </p:blipFill>
        <p:spPr>
          <a:xfrm>
            <a:off x="1318487" y="4500571"/>
            <a:ext cx="1370920" cy="1370920"/>
          </a:xfrm>
          <a:prstGeom prst="rect">
            <a:avLst/>
          </a:prstGeom>
        </p:spPr>
      </p:pic>
      <p:pic>
        <p:nvPicPr>
          <p:cNvPr id="11" name="圖片 10">
            <a:extLst>
              <a:ext uri="{FF2B5EF4-FFF2-40B4-BE49-F238E27FC236}">
                <a16:creationId xmlns:a16="http://schemas.microsoft.com/office/drawing/2014/main" id="{2B7BE41D-9968-45B0-890D-5D62B492E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7732" y="4593394"/>
            <a:ext cx="1471937" cy="1471937"/>
          </a:xfrm>
          <a:prstGeom prst="rect">
            <a:avLst/>
          </a:prstGeom>
        </p:spPr>
      </p:pic>
      <p:pic>
        <p:nvPicPr>
          <p:cNvPr id="13" name="圖片 12">
            <a:extLst>
              <a:ext uri="{FF2B5EF4-FFF2-40B4-BE49-F238E27FC236}">
                <a16:creationId xmlns:a16="http://schemas.microsoft.com/office/drawing/2014/main" id="{B5CA40E7-473C-4033-8A61-6D4AD4949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5373" y="4593394"/>
            <a:ext cx="1471937" cy="1471937"/>
          </a:xfrm>
          <a:prstGeom prst="rect">
            <a:avLst/>
          </a:prstGeom>
        </p:spPr>
      </p:pic>
      <p:grpSp>
        <p:nvGrpSpPr>
          <p:cNvPr id="17" name="群組 16">
            <a:extLst>
              <a:ext uri="{FF2B5EF4-FFF2-40B4-BE49-F238E27FC236}">
                <a16:creationId xmlns:a16="http://schemas.microsoft.com/office/drawing/2014/main" id="{5CC2DF84-D905-4BCF-8551-99E50116603C}"/>
              </a:ext>
            </a:extLst>
          </p:cNvPr>
          <p:cNvGrpSpPr/>
          <p:nvPr/>
        </p:nvGrpSpPr>
        <p:grpSpPr>
          <a:xfrm>
            <a:off x="5977993" y="4656151"/>
            <a:ext cx="1983022" cy="1370920"/>
            <a:chOff x="6069762" y="4171363"/>
            <a:chExt cx="2992728" cy="2379152"/>
          </a:xfrm>
        </p:grpSpPr>
        <p:sp>
          <p:nvSpPr>
            <p:cNvPr id="98" name="矩形: 圓角 97">
              <a:extLst>
                <a:ext uri="{FF2B5EF4-FFF2-40B4-BE49-F238E27FC236}">
                  <a16:creationId xmlns:a16="http://schemas.microsoft.com/office/drawing/2014/main" id="{155893ED-4CCF-4D44-A538-0AA4A5D899E5}"/>
                </a:ext>
              </a:extLst>
            </p:cNvPr>
            <p:cNvSpPr/>
            <p:nvPr/>
          </p:nvSpPr>
          <p:spPr>
            <a:xfrm>
              <a:off x="6069763" y="4171363"/>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Commitment</a:t>
              </a:r>
              <a:endParaRPr lang="zh-TW" altLang="en-US" sz="1200" dirty="0"/>
            </a:p>
          </p:txBody>
        </p:sp>
        <p:sp>
          <p:nvSpPr>
            <p:cNvPr id="99" name="矩形: 圓角 98">
              <a:extLst>
                <a:ext uri="{FF2B5EF4-FFF2-40B4-BE49-F238E27FC236}">
                  <a16:creationId xmlns:a16="http://schemas.microsoft.com/office/drawing/2014/main" id="{094A16B6-D71B-462D-B768-FDADE05C0C59}"/>
                </a:ext>
              </a:extLst>
            </p:cNvPr>
            <p:cNvSpPr/>
            <p:nvPr/>
          </p:nvSpPr>
          <p:spPr>
            <a:xfrm>
              <a:off x="6069763" y="5090939"/>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Challenge</a:t>
              </a:r>
              <a:endParaRPr lang="zh-TW" altLang="en-US" sz="1200" dirty="0"/>
            </a:p>
          </p:txBody>
        </p:sp>
        <p:sp>
          <p:nvSpPr>
            <p:cNvPr id="100" name="矩形: 圓角 99">
              <a:extLst>
                <a:ext uri="{FF2B5EF4-FFF2-40B4-BE49-F238E27FC236}">
                  <a16:creationId xmlns:a16="http://schemas.microsoft.com/office/drawing/2014/main" id="{DD9843EA-C792-4215-9C0F-7C00CAE827BF}"/>
                </a:ext>
              </a:extLst>
            </p:cNvPr>
            <p:cNvSpPr/>
            <p:nvPr/>
          </p:nvSpPr>
          <p:spPr>
            <a:xfrm>
              <a:off x="6069762" y="6010515"/>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Response</a:t>
              </a:r>
            </a:p>
          </p:txBody>
        </p:sp>
        <p:cxnSp>
          <p:nvCxnSpPr>
            <p:cNvPr id="101" name="直線單箭頭接點 100">
              <a:extLst>
                <a:ext uri="{FF2B5EF4-FFF2-40B4-BE49-F238E27FC236}">
                  <a16:creationId xmlns:a16="http://schemas.microsoft.com/office/drawing/2014/main" id="{11EABFF3-A1CF-4C86-9E3B-D69F09EDEAEB}"/>
                </a:ext>
              </a:extLst>
            </p:cNvPr>
            <p:cNvCxnSpPr>
              <a:cxnSpLocks/>
              <a:stCxn id="98" idx="2"/>
              <a:endCxn id="99" idx="0"/>
            </p:cNvCxnSpPr>
            <p:nvPr/>
          </p:nvCxnSpPr>
          <p:spPr>
            <a:xfrm>
              <a:off x="6969763" y="4711363"/>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1084BDDD-B466-4DB7-A315-BE7C3D363EF1}"/>
                </a:ext>
              </a:extLst>
            </p:cNvPr>
            <p:cNvCxnSpPr>
              <a:cxnSpLocks/>
              <a:stCxn id="99" idx="2"/>
              <a:endCxn id="100" idx="0"/>
            </p:cNvCxnSpPr>
            <p:nvPr/>
          </p:nvCxnSpPr>
          <p:spPr>
            <a:xfrm flipH="1">
              <a:off x="6969762" y="5630939"/>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接點: 弧形 14">
              <a:extLst>
                <a:ext uri="{FF2B5EF4-FFF2-40B4-BE49-F238E27FC236}">
                  <a16:creationId xmlns:a16="http://schemas.microsoft.com/office/drawing/2014/main" id="{C8123C36-E342-4F83-B100-0015E7C6D698}"/>
                </a:ext>
              </a:extLst>
            </p:cNvPr>
            <p:cNvCxnSpPr>
              <a:stCxn id="100" idx="3"/>
              <a:endCxn id="98" idx="3"/>
            </p:cNvCxnSpPr>
            <p:nvPr/>
          </p:nvCxnSpPr>
          <p:spPr>
            <a:xfrm flipV="1">
              <a:off x="7869762" y="4441363"/>
              <a:ext cx="1" cy="1839152"/>
            </a:xfrm>
            <a:prstGeom prst="curved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B8F2D23-01C2-41BC-8EF3-0A3B046A3487}"/>
                </a:ext>
              </a:extLst>
            </p:cNvPr>
            <p:cNvSpPr/>
            <p:nvPr/>
          </p:nvSpPr>
          <p:spPr>
            <a:xfrm>
              <a:off x="8152382" y="5021573"/>
              <a:ext cx="910108" cy="480716"/>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Aborts</a:t>
              </a:r>
              <a:endParaRPr lang="zh-TW" altLang="en-US" sz="1200" dirty="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2755616" cy="400110"/>
            <a:chOff x="568442" y="319364"/>
            <a:chExt cx="2755616" cy="400111"/>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26581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5" name="圖片 4">
            <a:extLst>
              <a:ext uri="{FF2B5EF4-FFF2-40B4-BE49-F238E27FC236}">
                <a16:creationId xmlns:a16="http://schemas.microsoft.com/office/drawing/2014/main" id="{DDFB35BD-0BE3-2973-BC71-A10EF034A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747143"/>
            <a:ext cx="10800000" cy="3745161"/>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894529" cy="400110"/>
            <a:chOff x="568442" y="319364"/>
            <a:chExt cx="894529" cy="400111"/>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7970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094012" cy="461665"/>
            <a:chOff x="568442" y="319364"/>
            <a:chExt cx="5094012" cy="461666"/>
          </a:xfrm>
        </p:grpSpPr>
        <p:sp>
          <p:nvSpPr>
            <p:cNvPr id="55" name="文本框 23"/>
            <p:cNvSpPr txBox="1"/>
            <p:nvPr/>
          </p:nvSpPr>
          <p:spPr>
            <a:xfrm>
              <a:off x="665958" y="319364"/>
              <a:ext cx="499649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50BC817D-F32B-FCDB-EF91-70C4C3776966}"/>
                  </a:ext>
                </a:extLst>
              </p:cNvPr>
              <p:cNvSpPr txBox="1"/>
              <p:nvPr/>
            </p:nvSpPr>
            <p:spPr>
              <a:xfrm>
                <a:off x="957853" y="1037399"/>
                <a:ext cx="4987092" cy="277794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14:m>
                  <m:oMath xmlns:m="http://schemas.openxmlformats.org/officeDocument/2006/math">
                    <m:sSub>
                      <m:sSub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p:sp>
            <p:nvSpPr>
              <p:cNvPr id="5" name="文字方塊 4">
                <a:extLst>
                  <a:ext uri="{FF2B5EF4-FFF2-40B4-BE49-F238E27FC236}">
                    <a16:creationId xmlns:a16="http://schemas.microsoft.com/office/drawing/2014/main" id="{50BC817D-F32B-FCDB-EF91-70C4C3776966}"/>
                  </a:ext>
                </a:extLst>
              </p:cNvPr>
              <p:cNvSpPr txBox="1">
                <a:spLocks noRot="1" noChangeAspect="1" noMove="1" noResize="1" noEditPoints="1" noAdjustHandles="1" noChangeArrowheads="1" noChangeShapeType="1" noTextEdit="1"/>
              </p:cNvSpPr>
              <p:nvPr/>
            </p:nvSpPr>
            <p:spPr>
              <a:xfrm>
                <a:off x="957853" y="1037399"/>
                <a:ext cx="4987092" cy="2777940"/>
              </a:xfrm>
              <a:prstGeom prst="rect">
                <a:avLst/>
              </a:prstGeom>
              <a:blipFill>
                <a:blip r:embed="rId3"/>
                <a:stretch>
                  <a:fillRect l="-978" b="-263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a:extLst>
                  <a:ext uri="{FF2B5EF4-FFF2-40B4-BE49-F238E27FC236}">
                    <a16:creationId xmlns:a16="http://schemas.microsoft.com/office/drawing/2014/main" id="{FE3EC88E-1AF0-41B3-B50E-F417DA070BB4}"/>
                  </a:ext>
                </a:extLst>
              </p:cNvPr>
              <p:cNvSpPr txBox="1"/>
              <p:nvPr/>
            </p:nvSpPr>
            <p:spPr>
              <a:xfrm>
                <a:off x="5134256" y="1037399"/>
                <a:ext cx="5248235"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a:t>
                </a:r>
                <a14:m>
                  <m:oMath xmlns:m="http://schemas.openxmlformats.org/officeDocument/2006/math">
                    <m:r>
                      <a:rPr lang="en-US" altLang="zh-TW" b="0" i="0" smtClean="0">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5134256" y="1037399"/>
                <a:ext cx="5248235" cy="5547929"/>
              </a:xfrm>
              <a:prstGeom prst="rect">
                <a:avLst/>
              </a:prstGeom>
              <a:blipFill>
                <a:blip r:embed="rId4"/>
                <a:stretch>
                  <a:fillRect l="-92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6</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C9073CF9-107E-4BA0-9D2E-2438F6444250}"/>
                  </a:ext>
                </a:extLst>
              </p:cNvPr>
              <p:cNvSpPr txBox="1"/>
              <p:nvPr/>
            </p:nvSpPr>
            <p:spPr>
              <a:xfrm>
                <a:off x="2189251" y="2827282"/>
                <a:ext cx="1900457" cy="4619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3</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5</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14" name="文字方塊 13">
                <a:extLst>
                  <a:ext uri="{FF2B5EF4-FFF2-40B4-BE49-F238E27FC236}">
                    <a16:creationId xmlns:a16="http://schemas.microsoft.com/office/drawing/2014/main" id="{C9073CF9-107E-4BA0-9D2E-2438F6444250}"/>
                  </a:ext>
                </a:extLst>
              </p:cNvPr>
              <p:cNvSpPr txBox="1">
                <a:spLocks noRot="1" noChangeAspect="1" noMove="1" noResize="1" noEditPoints="1" noAdjustHandles="1" noChangeArrowheads="1" noChangeShapeType="1" noTextEdit="1"/>
              </p:cNvSpPr>
              <p:nvPr/>
            </p:nvSpPr>
            <p:spPr>
              <a:xfrm>
                <a:off x="2189251" y="2827282"/>
                <a:ext cx="1900457" cy="46198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D8587957-D3D5-4CC4-9C49-C8120AB99B3F}"/>
                  </a:ext>
                </a:extLst>
              </p:cNvPr>
              <p:cNvSpPr txBox="1"/>
              <p:nvPr/>
            </p:nvSpPr>
            <p:spPr>
              <a:xfrm>
                <a:off x="2238614" y="4105672"/>
                <a:ext cx="1387303" cy="4619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3</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16" name="文字方塊 15">
                <a:extLst>
                  <a:ext uri="{FF2B5EF4-FFF2-40B4-BE49-F238E27FC236}">
                    <a16:creationId xmlns:a16="http://schemas.microsoft.com/office/drawing/2014/main" id="{D8587957-D3D5-4CC4-9C49-C8120AB99B3F}"/>
                  </a:ext>
                </a:extLst>
              </p:cNvPr>
              <p:cNvSpPr txBox="1">
                <a:spLocks noRot="1" noChangeAspect="1" noMove="1" noResize="1" noEditPoints="1" noAdjustHandles="1" noChangeArrowheads="1" noChangeShapeType="1" noTextEdit="1"/>
              </p:cNvSpPr>
              <p:nvPr/>
            </p:nvSpPr>
            <p:spPr>
              <a:xfrm>
                <a:off x="2238614" y="4105672"/>
                <a:ext cx="1387303" cy="46192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17BBB16E-0E8E-408D-93A9-A90420AB1C03}"/>
                  </a:ext>
                </a:extLst>
              </p:cNvPr>
              <p:cNvSpPr/>
              <p:nvPr/>
            </p:nvSpPr>
            <p:spPr>
              <a:xfrm>
                <a:off x="2140415" y="4893057"/>
                <a:ext cx="1583703" cy="55245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1</m:t>
                                </m:r>
                              </m:e>
                            </m:mr>
                            <m:mr>
                              <m:e>
                                <m:r>
                                  <a:rPr lang="en-US" altLang="zh-TW" i="1">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p>
            </p:txBody>
          </p:sp>
        </mc:Choice>
        <mc:Fallback>
          <p:sp>
            <p:nvSpPr>
              <p:cNvPr id="3" name="矩形 2">
                <a:extLst>
                  <a:ext uri="{FF2B5EF4-FFF2-40B4-BE49-F238E27FC236}">
                    <a16:creationId xmlns:a16="http://schemas.microsoft.com/office/drawing/2014/main" id="{17BBB16E-0E8E-408D-93A9-A90420AB1C03}"/>
                  </a:ext>
                </a:extLst>
              </p:cNvPr>
              <p:cNvSpPr>
                <a:spLocks noRot="1" noChangeAspect="1" noMove="1" noResize="1" noEditPoints="1" noAdjustHandles="1" noChangeArrowheads="1" noChangeShapeType="1" noTextEdit="1"/>
              </p:cNvSpPr>
              <p:nvPr/>
            </p:nvSpPr>
            <p:spPr>
              <a:xfrm>
                <a:off x="2140415" y="4893057"/>
                <a:ext cx="1583703" cy="55245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4BA30BEE-7895-497F-8BFE-DB664BF6AF10}"/>
                  </a:ext>
                </a:extLst>
              </p:cNvPr>
              <p:cNvSpPr txBox="1"/>
              <p:nvPr/>
            </p:nvSpPr>
            <p:spPr>
              <a:xfrm>
                <a:off x="5235431" y="2230869"/>
                <a:ext cx="5374887" cy="46653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2</m:t>
                                </m:r>
                              </m:e>
                            </m:mr>
                            <m:mr>
                              <m:e>
                                <m:r>
                                  <a:rPr lang="en-US" altLang="zh-TW" i="1">
                                    <a:latin typeface="Cambria Math" panose="02040503050406030204" pitchFamily="18" charset="0"/>
                                  </a:rPr>
                                  <m:t>3</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6+12</m:t>
                                </m:r>
                              </m:e>
                            </m:mr>
                            <m:mr>
                              <m:e>
                                <m:r>
                                  <a:rPr lang="en-US" altLang="zh-TW" b="0" i="1" smtClean="0">
                                    <a:latin typeface="Cambria Math" panose="02040503050406030204" pitchFamily="18" charset="0"/>
                                  </a:rPr>
                                  <m:t>2+15</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oMath>
                  </m:oMathPara>
                </a14:m>
                <a:endParaRPr lang="en-US" altLang="zh-TW" b="0" i="1" dirty="0">
                  <a:latin typeface="Cambria Math" panose="02040503050406030204" pitchFamily="18" charset="0"/>
                </a:endParaRPr>
              </a:p>
            </p:txBody>
          </p:sp>
        </mc:Choice>
        <mc:Fallback>
          <p:sp>
            <p:nvSpPr>
              <p:cNvPr id="17" name="文字方塊 16">
                <a:extLst>
                  <a:ext uri="{FF2B5EF4-FFF2-40B4-BE49-F238E27FC236}">
                    <a16:creationId xmlns:a16="http://schemas.microsoft.com/office/drawing/2014/main" id="{4BA30BEE-7895-497F-8BFE-DB664BF6AF10}"/>
                  </a:ext>
                </a:extLst>
              </p:cNvPr>
              <p:cNvSpPr txBox="1">
                <a:spLocks noRot="1" noChangeAspect="1" noMove="1" noResize="1" noEditPoints="1" noAdjustHandles="1" noChangeArrowheads="1" noChangeShapeType="1" noTextEdit="1"/>
              </p:cNvSpPr>
              <p:nvPr/>
            </p:nvSpPr>
            <p:spPr>
              <a:xfrm>
                <a:off x="5235431" y="2230869"/>
                <a:ext cx="5374887" cy="4665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a:extLst>
                  <a:ext uri="{FF2B5EF4-FFF2-40B4-BE49-F238E27FC236}">
                    <a16:creationId xmlns:a16="http://schemas.microsoft.com/office/drawing/2014/main" id="{380F055A-DEF3-463B-82AD-CF5D19355BCB}"/>
                  </a:ext>
                </a:extLst>
              </p:cNvPr>
              <p:cNvSpPr txBox="1"/>
              <p:nvPr/>
            </p:nvSpPr>
            <p:spPr>
              <a:xfrm>
                <a:off x="4691092" y="4523732"/>
                <a:ext cx="5374887" cy="46750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19</m:t>
                                </m:r>
                              </m:e>
                            </m:mr>
                            <m:mr>
                              <m:e>
                                <m:r>
                                  <a:rPr lang="en-US" altLang="zh-TW" b="0" i="1" smtClean="0">
                                    <a:latin typeface="Cambria Math" panose="02040503050406030204" pitchFamily="18" charset="0"/>
                                  </a:rPr>
                                  <m:t>21</m:t>
                                </m:r>
                              </m:e>
                            </m:mr>
                          </m:m>
                        </m:e>
                      </m:d>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7≡</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5</m:t>
                                </m:r>
                              </m:e>
                            </m:mr>
                            <m:mr>
                              <m:e>
                                <m:r>
                                  <a:rPr lang="en-US" altLang="zh-TW" b="0" i="1" smtClean="0">
                                    <a:latin typeface="Cambria Math" panose="02040503050406030204" pitchFamily="18" charset="0"/>
                                  </a:rPr>
                                  <m:t>0</m:t>
                                </m:r>
                              </m:e>
                            </m:mr>
                          </m:m>
                        </m:e>
                      </m:d>
                    </m:oMath>
                  </m:oMathPara>
                </a14:m>
                <a:endParaRPr lang="en-US" altLang="zh-TW" b="0" i="1" dirty="0">
                  <a:latin typeface="Cambria Math" panose="02040503050406030204" pitchFamily="18" charset="0"/>
                </a:endParaRPr>
              </a:p>
            </p:txBody>
          </p:sp>
        </mc:Choice>
        <mc:Fallback>
          <p:sp>
            <p:nvSpPr>
              <p:cNvPr id="18" name="文字方塊 17">
                <a:extLst>
                  <a:ext uri="{FF2B5EF4-FFF2-40B4-BE49-F238E27FC236}">
                    <a16:creationId xmlns:a16="http://schemas.microsoft.com/office/drawing/2014/main" id="{380F055A-DEF3-463B-82AD-CF5D19355BCB}"/>
                  </a:ext>
                </a:extLst>
              </p:cNvPr>
              <p:cNvSpPr txBox="1">
                <a:spLocks noRot="1" noChangeAspect="1" noMove="1" noResize="1" noEditPoints="1" noAdjustHandles="1" noChangeArrowheads="1" noChangeShapeType="1" noTextEdit="1"/>
              </p:cNvSpPr>
              <p:nvPr/>
            </p:nvSpPr>
            <p:spPr>
              <a:xfrm>
                <a:off x="4691092" y="4523732"/>
                <a:ext cx="5374887" cy="4675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79A14A59-19A4-4054-AF0B-EC53A830A4EF}"/>
                  </a:ext>
                </a:extLst>
              </p:cNvPr>
              <p:cNvSpPr txBox="1"/>
              <p:nvPr/>
            </p:nvSpPr>
            <p:spPr>
              <a:xfrm>
                <a:off x="5184843" y="3804773"/>
                <a:ext cx="5374887" cy="46653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18</m:t>
                                </m:r>
                              </m:e>
                            </m:mr>
                            <m:mr>
                              <m:e>
                                <m:r>
                                  <a:rPr lang="en-US" altLang="zh-TW" b="0" i="1" smtClean="0">
                                    <a:latin typeface="Cambria Math" panose="02040503050406030204" pitchFamily="18" charset="0"/>
                                  </a:rPr>
                                  <m:t>17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4</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19</m:t>
                                </m:r>
                              </m:e>
                            </m:mr>
                            <m:mr>
                              <m:e>
                                <m:r>
                                  <a:rPr lang="en-US" altLang="zh-TW" b="0" i="1" smtClean="0">
                                    <a:latin typeface="Cambria Math" panose="02040503050406030204" pitchFamily="18" charset="0"/>
                                  </a:rPr>
                                  <m:t>21</m:t>
                                </m:r>
                              </m:e>
                            </m:mr>
                          </m:m>
                        </m:e>
                      </m:d>
                    </m:oMath>
                  </m:oMathPara>
                </a14:m>
                <a:endParaRPr lang="en-US" altLang="zh-TW" b="0" i="1" dirty="0">
                  <a:latin typeface="Cambria Math" panose="02040503050406030204" pitchFamily="18" charset="0"/>
                </a:endParaRPr>
              </a:p>
            </p:txBody>
          </p:sp>
        </mc:Choice>
        <mc:Fallback>
          <p:sp>
            <p:nvSpPr>
              <p:cNvPr id="19" name="文字方塊 18">
                <a:extLst>
                  <a:ext uri="{FF2B5EF4-FFF2-40B4-BE49-F238E27FC236}">
                    <a16:creationId xmlns:a16="http://schemas.microsoft.com/office/drawing/2014/main" id="{79A14A59-19A4-4054-AF0B-EC53A830A4EF}"/>
                  </a:ext>
                </a:extLst>
              </p:cNvPr>
              <p:cNvSpPr txBox="1">
                <a:spLocks noRot="1" noChangeAspect="1" noMove="1" noResize="1" noEditPoints="1" noAdjustHandles="1" noChangeArrowheads="1" noChangeShapeType="1" noTextEdit="1"/>
              </p:cNvSpPr>
              <p:nvPr/>
            </p:nvSpPr>
            <p:spPr>
              <a:xfrm>
                <a:off x="5184843" y="3804773"/>
                <a:ext cx="5374887" cy="4665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35C23ED5-2B66-4990-8D09-435D1F0C82DF}"/>
                  </a:ext>
                </a:extLst>
              </p:cNvPr>
              <p:cNvSpPr/>
              <p:nvPr/>
            </p:nvSpPr>
            <p:spPr>
              <a:xfrm>
                <a:off x="6517193" y="5964175"/>
                <a:ext cx="2318775" cy="5598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𝐴</m:t>
                      </m:r>
                      <m:r>
                        <a:rPr lang="en-US" altLang="zh-TW"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zh-TW" altLang="en-US" i="1" smtClean="0">
                          <a:latin typeface="Cambria Math" panose="02040503050406030204" pitchFamily="18" charset="0"/>
                        </a:rPr>
                        <m:t>，</m:t>
                      </m:r>
                      <m:r>
                        <a:rPr lang="en-US" altLang="zh-TW" b="0" i="1" smtClean="0">
                          <a:latin typeface="Cambria Math" panose="02040503050406030204" pitchFamily="18" charset="0"/>
                        </a:rPr>
                        <m:t>𝑡</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5</m:t>
                                </m:r>
                              </m:e>
                            </m:mr>
                            <m:mr>
                              <m:e>
                                <m:r>
                                  <a:rPr lang="en-US" altLang="zh-TW" i="1">
                                    <a:latin typeface="Cambria Math" panose="02040503050406030204" pitchFamily="18" charset="0"/>
                                  </a:rPr>
                                  <m:t>0</m:t>
                                </m:r>
                              </m:e>
                            </m:mr>
                          </m:m>
                        </m:e>
                      </m:d>
                    </m:oMath>
                  </m:oMathPara>
                </a14:m>
                <a:endParaRPr lang="zh-TW" altLang="en-US" dirty="0"/>
              </a:p>
            </p:txBody>
          </p:sp>
        </mc:Choice>
        <mc:Fallback>
          <p:sp>
            <p:nvSpPr>
              <p:cNvPr id="6" name="矩形 5">
                <a:extLst>
                  <a:ext uri="{FF2B5EF4-FFF2-40B4-BE49-F238E27FC236}">
                    <a16:creationId xmlns:a16="http://schemas.microsoft.com/office/drawing/2014/main" id="{35C23ED5-2B66-4990-8D09-435D1F0C82DF}"/>
                  </a:ext>
                </a:extLst>
              </p:cNvPr>
              <p:cNvSpPr>
                <a:spLocks noRot="1" noChangeAspect="1" noMove="1" noResize="1" noEditPoints="1" noAdjustHandles="1" noChangeArrowheads="1" noChangeShapeType="1" noTextEdit="1"/>
              </p:cNvSpPr>
              <p:nvPr/>
            </p:nvSpPr>
            <p:spPr>
              <a:xfrm>
                <a:off x="6517193" y="5964175"/>
                <a:ext cx="2318775" cy="55983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889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extLst>
              <p:ext uri="{D42A27DB-BD31-4B8C-83A1-F6EECF244321}">
                <p14:modId xmlns:p14="http://schemas.microsoft.com/office/powerpoint/2010/main" val="691386248"/>
              </p:ext>
            </p:extLst>
          </p:nvPr>
        </p:nvGraphicFramePr>
        <p:xfrm>
          <a:off x="720898" y="1547588"/>
          <a:ext cx="5032202" cy="3955352"/>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b="0" dirty="0">
                          <a:solidFill>
                            <a:schemeClr val="tx1"/>
                          </a:solidFill>
                        </a:rPr>
                        <a:t>Pin num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460</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004748"/>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KeyGen/SignGen/SignVer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8200632" cy="461665"/>
            <a:chOff x="568442" y="319364"/>
            <a:chExt cx="8200632" cy="461666"/>
          </a:xfrm>
        </p:grpSpPr>
        <p:sp>
          <p:nvSpPr>
            <p:cNvPr id="55" name="文本框 23"/>
            <p:cNvSpPr txBox="1"/>
            <p:nvPr/>
          </p:nvSpPr>
          <p:spPr>
            <a:xfrm>
              <a:off x="665958" y="319364"/>
              <a:ext cx="8103116" cy="461666"/>
            </a:xfrm>
            <a:prstGeom prst="rect">
              <a:avLst/>
            </a:prstGeom>
            <a:noFill/>
          </p:spPr>
          <p:txBody>
            <a:bodyPr wrap="none" rtlCol="0">
              <a:spAutoFit/>
            </a:bodyPr>
            <a:lstStyle/>
            <a:p>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 Target 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370208" y="1077790"/>
            <a:ext cx="4987092"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Self-defined target vector:</a:t>
            </a:r>
          </a:p>
          <a:p>
            <a:pP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14:m>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6057472" y="1077790"/>
                <a:ext cx="5374887" cy="2777620"/>
              </a:xfrm>
              <a:prstGeom prst="rect">
                <a:avLst/>
              </a:prstGeom>
              <a:blipFill>
                <a:blip r:embed="rId3"/>
                <a:stretch>
                  <a:fillRect l="-1022" b="-28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E148C8E6-46AF-46A4-8826-70A536DBDB5E}"/>
                  </a:ext>
                </a:extLst>
              </p:cNvPr>
              <p:cNvSpPr txBox="1"/>
              <p:nvPr/>
            </p:nvSpPr>
            <p:spPr>
              <a:xfrm>
                <a:off x="1393326" y="4500046"/>
                <a:ext cx="4461626" cy="1669944"/>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Problem:</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short integer vector </a:t>
                </a:r>
                <a14:m>
                  <m:oMath xmlns:m="http://schemas.openxmlformats.org/officeDocument/2006/math">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𝑧</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m:t>
                    </m:r>
                    <m:sSup>
                      <m:sSup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i="1" smtClean="0">
                            <a:latin typeface="Cambria Math" panose="02040503050406030204" pitchFamily="18" charset="0"/>
                            <a:ea typeface="Cambria Math" panose="02040503050406030204" pitchFamily="18" charset="0"/>
                          </a:rPr>
                          <m:t>ℤ</m:t>
                        </m:r>
                      </m:e>
                      <m:sup>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3</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a:t>
                </a:r>
              </a:p>
              <a:p>
                <a:pPr algn="ctr">
                  <a:lnSpc>
                    <a:spcPct val="200000"/>
                  </a:lnSpc>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rPr>
                      <m:t>𝑤</m:t>
                    </m:r>
                    <m:r>
                      <a:rPr lang="en-US" altLang="zh-TW" b="0" i="1" smtClean="0">
                        <a:latin typeface="Cambria Math" panose="02040503050406030204" pitchFamily="18" charset="0"/>
                      </a:rPr>
                      <m:t> </m:t>
                    </m:r>
                    <m:d>
                      <m:dPr>
                        <m:ctrlPr>
                          <a:rPr lang="en-US" altLang="zh-TW" b="0" i="0" smtClean="0">
                            <a:latin typeface="Cambria Math" panose="02040503050406030204" pitchFamily="18" charset="0"/>
                          </a:rPr>
                        </m:ctrlPr>
                      </m:dPr>
                      <m:e>
                        <m:r>
                          <m:rPr>
                            <m:sty m:val="p"/>
                          </m:rPr>
                          <a:rPr lang="en-US" altLang="zh-TW" b="0" i="0" smtClean="0">
                            <a:latin typeface="Cambria Math" panose="02040503050406030204" pitchFamily="18" charset="0"/>
                          </a:rPr>
                          <m:t>mod</m:t>
                        </m:r>
                        <m:r>
                          <a:rPr lang="en-US" altLang="zh-TW" b="0" i="0" smtClean="0">
                            <a:latin typeface="Cambria Math" panose="02040503050406030204" pitchFamily="18" charset="0"/>
                          </a:rPr>
                          <m:t> 17</m:t>
                        </m:r>
                      </m:e>
                    </m:d>
                    <m:r>
                      <a:rPr lang="en-US" altLang="zh-TW" b="0" i="0"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&lt; 3</a:t>
                </a:r>
              </a:p>
            </p:txBody>
          </p:sp>
        </mc:Choice>
        <mc:Fallback>
          <p:sp>
            <p:nvSpPr>
              <p:cNvPr id="17" name="文字方塊 16">
                <a:extLst>
                  <a:ext uri="{FF2B5EF4-FFF2-40B4-BE49-F238E27FC236}">
                    <a16:creationId xmlns:a16="http://schemas.microsoft.com/office/drawing/2014/main" id="{E148C8E6-46AF-46A4-8826-70A536DBDB5E}"/>
                  </a:ext>
                </a:extLst>
              </p:cNvPr>
              <p:cNvSpPr txBox="1">
                <a:spLocks noRot="1" noChangeAspect="1" noMove="1" noResize="1" noEditPoints="1" noAdjustHandles="1" noChangeArrowheads="1" noChangeShapeType="1" noTextEdit="1"/>
              </p:cNvSpPr>
              <p:nvPr/>
            </p:nvSpPr>
            <p:spPr>
              <a:xfrm>
                <a:off x="1393326" y="4500046"/>
                <a:ext cx="4461626" cy="1669944"/>
              </a:xfrm>
              <a:prstGeom prst="rect">
                <a:avLst/>
              </a:prstGeom>
              <a:blipFill>
                <a:blip r:embed="rId4"/>
                <a:stretch>
                  <a:fillRect l="-1231" b="-510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C2E8F1DF-D32F-4154-83CC-60A9A1C85C41}"/>
                  </a:ext>
                </a:extLst>
              </p:cNvPr>
              <p:cNvSpPr txBox="1"/>
              <p:nvPr/>
            </p:nvSpPr>
            <p:spPr>
              <a:xfrm>
                <a:off x="2694203" y="2809799"/>
                <a:ext cx="2273956" cy="4675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3"/>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e>
                                <m:r>
                                  <a:rPr lang="en-US" altLang="zh-TW" b="0" i="1" smtClean="0">
                                    <a:latin typeface="Cambria Math" panose="02040503050406030204" pitchFamily="18" charset="0"/>
                                  </a:rPr>
                                  <m:t>5</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3</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7</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2×3</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3" name="文字方塊 2">
                <a:extLst>
                  <a:ext uri="{FF2B5EF4-FFF2-40B4-BE49-F238E27FC236}">
                    <a16:creationId xmlns:a16="http://schemas.microsoft.com/office/drawing/2014/main" id="{C2E8F1DF-D32F-4154-83CC-60A9A1C85C41}"/>
                  </a:ext>
                </a:extLst>
              </p:cNvPr>
              <p:cNvSpPr txBox="1">
                <a:spLocks noRot="1" noChangeAspect="1" noMove="1" noResize="1" noEditPoints="1" noAdjustHandles="1" noChangeArrowheads="1" noChangeShapeType="1" noTextEdit="1"/>
              </p:cNvSpPr>
              <p:nvPr/>
            </p:nvSpPr>
            <p:spPr>
              <a:xfrm>
                <a:off x="2694203" y="2809799"/>
                <a:ext cx="2273956" cy="4675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a:extLst>
                  <a:ext uri="{FF2B5EF4-FFF2-40B4-BE49-F238E27FC236}">
                    <a16:creationId xmlns:a16="http://schemas.microsoft.com/office/drawing/2014/main" id="{B55F9FEC-50F7-4404-B480-6CDA5247E920}"/>
                  </a:ext>
                </a:extLst>
              </p:cNvPr>
              <p:cNvSpPr txBox="1"/>
              <p:nvPr/>
            </p:nvSpPr>
            <p:spPr>
              <a:xfrm>
                <a:off x="2694203" y="4007633"/>
                <a:ext cx="1374607" cy="4601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15" name="文字方塊 14">
                <a:extLst>
                  <a:ext uri="{FF2B5EF4-FFF2-40B4-BE49-F238E27FC236}">
                    <a16:creationId xmlns:a16="http://schemas.microsoft.com/office/drawing/2014/main" id="{B55F9FEC-50F7-4404-B480-6CDA5247E920}"/>
                  </a:ext>
                </a:extLst>
              </p:cNvPr>
              <p:cNvSpPr txBox="1">
                <a:spLocks noRot="1" noChangeAspect="1" noMove="1" noResize="1" noEditPoints="1" noAdjustHandles="1" noChangeArrowheads="1" noChangeShapeType="1" noTextEdit="1"/>
              </p:cNvSpPr>
              <p:nvPr/>
            </p:nvSpPr>
            <p:spPr>
              <a:xfrm>
                <a:off x="2694203" y="4007633"/>
                <a:ext cx="1374607" cy="46012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9093196F-4585-4890-BBC0-7C8696847FF5}"/>
                  </a:ext>
                </a:extLst>
              </p:cNvPr>
              <p:cNvSpPr txBox="1"/>
              <p:nvPr/>
            </p:nvSpPr>
            <p:spPr>
              <a:xfrm>
                <a:off x="7981423" y="2327864"/>
                <a:ext cx="787652" cy="730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16" name="文字方塊 15">
                <a:extLst>
                  <a:ext uri="{FF2B5EF4-FFF2-40B4-BE49-F238E27FC236}">
                    <a16:creationId xmlns:a16="http://schemas.microsoft.com/office/drawing/2014/main" id="{9093196F-4585-4890-BBC0-7C8696847FF5}"/>
                  </a:ext>
                </a:extLst>
              </p:cNvPr>
              <p:cNvSpPr txBox="1">
                <a:spLocks noRot="1" noChangeAspect="1" noMove="1" noResize="1" noEditPoints="1" noAdjustHandles="1" noChangeArrowheads="1" noChangeShapeType="1" noTextEdit="1"/>
              </p:cNvSpPr>
              <p:nvPr/>
            </p:nvSpPr>
            <p:spPr>
              <a:xfrm>
                <a:off x="7981423" y="2327864"/>
                <a:ext cx="787652" cy="730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CBDA6EBE-E1BC-4ED8-9B8C-745024CF0F4A}"/>
                  </a:ext>
                </a:extLst>
              </p:cNvPr>
              <p:cNvSpPr txBox="1"/>
              <p:nvPr/>
            </p:nvSpPr>
            <p:spPr>
              <a:xfrm>
                <a:off x="6357300" y="4136481"/>
                <a:ext cx="5374887" cy="146790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2</m:t>
                                </m:r>
                              </m:e>
                              <m:e>
                                <m:r>
                                  <a:rPr lang="en-US" altLang="zh-TW" i="1">
                                    <a:latin typeface="Cambria Math" panose="02040503050406030204" pitchFamily="18" charset="0"/>
                                  </a:rPr>
                                  <m:t>5</m:t>
                                </m:r>
                              </m:e>
                              <m:e>
                                <m:r>
                                  <a:rPr lang="en-US" altLang="zh-TW" i="1">
                                    <a:latin typeface="Cambria Math" panose="02040503050406030204" pitchFamily="18" charset="0"/>
                                  </a:rPr>
                                  <m:t>1</m:t>
                                </m:r>
                              </m:e>
                            </m:mr>
                            <m:mr>
                              <m:e>
                                <m:r>
                                  <a:rPr lang="en-US" altLang="zh-TW" i="1">
                                    <a:latin typeface="Cambria Math" panose="02040503050406030204" pitchFamily="18" charset="0"/>
                                  </a:rPr>
                                  <m:t>3</m:t>
                                </m:r>
                              </m:e>
                              <m:e>
                                <m:r>
                                  <a:rPr lang="en-US" altLang="zh-TW" i="1">
                                    <a:latin typeface="Cambria Math" panose="02040503050406030204" pitchFamily="18" charset="0"/>
                                  </a:rPr>
                                  <m:t>1</m:t>
                                </m:r>
                              </m:e>
                              <m:e>
                                <m:r>
                                  <a:rPr lang="en-US" altLang="zh-TW" i="1">
                                    <a:latin typeface="Cambria Math" panose="02040503050406030204" pitchFamily="18" charset="0"/>
                                  </a:rPr>
                                  <m:t>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2+5+1</m:t>
                                </m:r>
                              </m:e>
                            </m:mr>
                            <m:mr>
                              <m:e>
                                <m:r>
                                  <a:rPr lang="en-US" altLang="zh-TW" b="0" i="1" smtClean="0">
                                    <a:latin typeface="Cambria Math" panose="02040503050406030204" pitchFamily="18" charset="0"/>
                                  </a:rPr>
                                  <m:t>3+1+7</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11</m:t>
                                </m:r>
                              </m:e>
                            </m:mr>
                          </m:m>
                        </m:e>
                      </m:d>
                    </m:oMath>
                  </m:oMathPara>
                </a14:m>
                <a:endParaRPr lang="en-US" altLang="zh-TW" b="0" i="1" dirty="0">
                  <a:latin typeface="Cambria Math" panose="020405030504060302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m:rPr>
                          <m:nor/>
                        </m:rP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8</m:t>
                                </m:r>
                              </m:e>
                            </m:mr>
                            <m:mr>
                              <m:e>
                                <m:r>
                                  <a:rPr lang="en-US" altLang="zh-TW" i="1">
                                    <a:latin typeface="Cambria Math" panose="02040503050406030204" pitchFamily="18" charset="0"/>
                                  </a:rPr>
                                  <m:t>11</m:t>
                                </m:r>
                              </m:e>
                            </m:mr>
                          </m:m>
                        </m:e>
                      </m:d>
                      <m:r>
                        <m:rPr>
                          <m:nor/>
                        </m:rPr>
                        <a:rPr lang="en-US" altLang="zh-TW" b="0" i="0" smtClean="0">
                          <a:latin typeface="Cambria Math" panose="02040503050406030204" pitchFamily="18" charset="0"/>
                        </a:rPr>
                        <m:t> </m:t>
                      </m:r>
                      <m:r>
                        <m:rPr>
                          <m:nor/>
                        </m:rPr>
                        <a:rPr lang="en-US" altLang="zh-TW"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rPr>
                        <m:t>𝑤</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19" name="文字方塊 18">
                <a:extLst>
                  <a:ext uri="{FF2B5EF4-FFF2-40B4-BE49-F238E27FC236}">
                    <a16:creationId xmlns:a16="http://schemas.microsoft.com/office/drawing/2014/main" id="{CBDA6EBE-E1BC-4ED8-9B8C-745024CF0F4A}"/>
                  </a:ext>
                </a:extLst>
              </p:cNvPr>
              <p:cNvSpPr txBox="1">
                <a:spLocks noRot="1" noChangeAspect="1" noMove="1" noResize="1" noEditPoints="1" noAdjustHandles="1" noChangeArrowheads="1" noChangeShapeType="1" noTextEdit="1"/>
              </p:cNvSpPr>
              <p:nvPr/>
            </p:nvSpPr>
            <p:spPr>
              <a:xfrm>
                <a:off x="6357300" y="4136481"/>
                <a:ext cx="5374887" cy="1467902"/>
              </a:xfrm>
              <a:prstGeom prst="rect">
                <a:avLst/>
              </a:prstGeom>
              <a:blipFill>
                <a:blip r:embed="rId8"/>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CB54CAD-4396-4E51-832E-127E6395A73A}"/>
              </a:ext>
            </a:extLst>
          </p:cNvPr>
          <p:cNvSpPr/>
          <p:nvPr/>
        </p:nvSpPr>
        <p:spPr>
          <a:xfrm>
            <a:off x="8027723" y="5048580"/>
            <a:ext cx="2458940" cy="669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370186FE-E7B5-42EA-AE37-2CE6DC67F6E0}"/>
              </a:ext>
            </a:extLst>
          </p:cNvPr>
          <p:cNvSpPr/>
          <p:nvPr/>
        </p:nvSpPr>
        <p:spPr>
          <a:xfrm>
            <a:off x="8375249" y="5509698"/>
            <a:ext cx="2012089" cy="561949"/>
          </a:xfrm>
          <a:prstGeom prst="rect">
            <a:avLst/>
          </a:prstGeom>
        </p:spPr>
        <p:txBody>
          <a:bodyPr wrap="none">
            <a:spAutoFit/>
          </a:bodyPr>
          <a:lstStyle/>
          <a:p>
            <a:pPr>
              <a:lnSpc>
                <a:spcPct val="200000"/>
              </a:lnSpc>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Not a valid solution</a:t>
            </a:r>
          </a:p>
        </p:txBody>
      </p:sp>
    </p:spTree>
    <p:extLst>
      <p:ext uri="{BB962C8B-B14F-4D97-AF65-F5344CB8AC3E}">
        <p14:creationId xmlns:p14="http://schemas.microsoft.com/office/powerpoint/2010/main" val="267317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971324"/>
            <a:ext cx="10917152" cy="535531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[6]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https://eprint.iacr.org/2024/1817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971324"/>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[7]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a:t>
            </a:r>
          </a:p>
          <a:p>
            <a:r>
              <a:rPr lang="en-US" altLang="zh-TW" dirty="0">
                <a:latin typeface="Times New Roman" panose="02020603050405020304" pitchFamily="18" charset="0"/>
                <a:cs typeface="Times New Roman" panose="02020603050405020304" pitchFamily="18" charset="0"/>
              </a:rPr>
              <a:t>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https://doi.org/</a:t>
            </a:r>
          </a:p>
          <a:p>
            <a:r>
              <a:rPr lang="en-US" altLang="zh-TW" dirty="0">
                <a:latin typeface="Times New Roman" panose="02020603050405020304" pitchFamily="18" charset="0"/>
                <a:cs typeface="Times New Roman" panose="02020603050405020304" pitchFamily="18" charset="0"/>
              </a:rPr>
              <a:t>10.6028/NIST.FIPS.204,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Mareta,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[11] Q. D. Truong, P. N. Duong, and H. Lee, “Efficient low-latency hardware architecture for module-lattice-based digital signature standard,”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12, pp. 32 395– 32 407, 2024.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
        <p:nvSpPr>
          <p:cNvPr id="5" name="矩形: 圓角 4">
            <a:extLst>
              <a:ext uri="{FF2B5EF4-FFF2-40B4-BE49-F238E27FC236}">
                <a16:creationId xmlns:a16="http://schemas.microsoft.com/office/drawing/2014/main" id="{C13FE338-AE59-4303-8A8D-0FA8928F38C3}"/>
              </a:ext>
            </a:extLst>
          </p:cNvPr>
          <p:cNvSpPr/>
          <p:nvPr/>
        </p:nvSpPr>
        <p:spPr>
          <a:xfrm>
            <a:off x="8351135" y="400165"/>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Commitment</a:t>
            </a:r>
            <a:endParaRPr lang="zh-TW" altLang="en-US" dirty="0"/>
          </a:p>
        </p:txBody>
      </p:sp>
      <p:sp>
        <p:nvSpPr>
          <p:cNvPr id="6" name="六邊形 5">
            <a:extLst>
              <a:ext uri="{FF2B5EF4-FFF2-40B4-BE49-F238E27FC236}">
                <a16:creationId xmlns:a16="http://schemas.microsoft.com/office/drawing/2014/main" id="{A9AA3AFA-7BB4-4592-BE77-4D25AA952663}"/>
              </a:ext>
            </a:extLst>
          </p:cNvPr>
          <p:cNvSpPr/>
          <p:nvPr/>
        </p:nvSpPr>
        <p:spPr>
          <a:xfrm>
            <a:off x="8351133" y="3162197"/>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r>
              <a:rPr lang="en-US" altLang="zh-TW" baseline="30000" dirty="0">
                <a:solidFill>
                  <a:schemeClr val="tx1"/>
                </a:solidFill>
                <a:latin typeface="Times New Roman" panose="02020603050405020304" pitchFamily="18" charset="0"/>
                <a:cs typeface="Times New Roman" panose="02020603050405020304" pitchFamily="18" charset="0"/>
              </a:rPr>
              <a:t>st</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圓角 11">
            <a:extLst>
              <a:ext uri="{FF2B5EF4-FFF2-40B4-BE49-F238E27FC236}">
                <a16:creationId xmlns:a16="http://schemas.microsoft.com/office/drawing/2014/main" id="{1AFBE305-4B16-4B06-8091-2D90A5046CE2}"/>
              </a:ext>
            </a:extLst>
          </p:cNvPr>
          <p:cNvSpPr/>
          <p:nvPr/>
        </p:nvSpPr>
        <p:spPr>
          <a:xfrm>
            <a:off x="8351135" y="1319741"/>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Challenge</a:t>
            </a:r>
            <a:endParaRPr lang="zh-TW" altLang="en-US" dirty="0"/>
          </a:p>
        </p:txBody>
      </p:sp>
      <p:sp>
        <p:nvSpPr>
          <p:cNvPr id="14" name="矩形: 圓角 13">
            <a:extLst>
              <a:ext uri="{FF2B5EF4-FFF2-40B4-BE49-F238E27FC236}">
                <a16:creationId xmlns:a16="http://schemas.microsoft.com/office/drawing/2014/main" id="{0FDC17A5-FF16-4CA2-8CF9-49A456782ACA}"/>
              </a:ext>
            </a:extLst>
          </p:cNvPr>
          <p:cNvSpPr/>
          <p:nvPr/>
        </p:nvSpPr>
        <p:spPr>
          <a:xfrm>
            <a:off x="8351134" y="2239317"/>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Response</a:t>
            </a:r>
          </a:p>
        </p:txBody>
      </p:sp>
      <p:sp>
        <p:nvSpPr>
          <p:cNvPr id="15" name="矩形: 圓角 14">
            <a:extLst>
              <a:ext uri="{FF2B5EF4-FFF2-40B4-BE49-F238E27FC236}">
                <a16:creationId xmlns:a16="http://schemas.microsoft.com/office/drawing/2014/main" id="{2A40C097-D061-47FC-8BF4-F21B6D230857}"/>
              </a:ext>
            </a:extLst>
          </p:cNvPr>
          <p:cNvSpPr/>
          <p:nvPr/>
        </p:nvSpPr>
        <p:spPr>
          <a:xfrm>
            <a:off x="8351134" y="4078684"/>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Hint</a:t>
            </a:r>
            <a:endParaRPr lang="zh-TW" altLang="en-US" dirty="0"/>
          </a:p>
        </p:txBody>
      </p:sp>
      <p:sp>
        <p:nvSpPr>
          <p:cNvPr id="16" name="六邊形 15">
            <a:extLst>
              <a:ext uri="{FF2B5EF4-FFF2-40B4-BE49-F238E27FC236}">
                <a16:creationId xmlns:a16="http://schemas.microsoft.com/office/drawing/2014/main" id="{124B7DAF-1F47-4324-BC33-4502F72E6D3B}"/>
              </a:ext>
            </a:extLst>
          </p:cNvPr>
          <p:cNvSpPr/>
          <p:nvPr/>
        </p:nvSpPr>
        <p:spPr>
          <a:xfrm>
            <a:off x="8351133" y="4998259"/>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r>
              <a:rPr lang="en-US" altLang="zh-TW" baseline="30000" dirty="0">
                <a:solidFill>
                  <a:schemeClr val="tx1"/>
                </a:solidFill>
                <a:latin typeface="Times New Roman" panose="02020603050405020304" pitchFamily="18" charset="0"/>
                <a:cs typeface="Times New Roman" panose="02020603050405020304" pitchFamily="18" charset="0"/>
              </a:rPr>
              <a:t>nd</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13" name="直線單箭頭接點 12">
            <a:extLst>
              <a:ext uri="{FF2B5EF4-FFF2-40B4-BE49-F238E27FC236}">
                <a16:creationId xmlns:a16="http://schemas.microsoft.com/office/drawing/2014/main" id="{E5831414-12CA-455E-AC8B-081453C8FFF7}"/>
              </a:ext>
            </a:extLst>
          </p:cNvPr>
          <p:cNvCxnSpPr>
            <a:cxnSpLocks/>
            <a:stCxn id="5" idx="2"/>
            <a:endCxn id="12" idx="0"/>
          </p:cNvCxnSpPr>
          <p:nvPr/>
        </p:nvCxnSpPr>
        <p:spPr>
          <a:xfrm>
            <a:off x="9251135" y="940165"/>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E236A71-4273-40C3-9B6A-5D038A6544E0}"/>
              </a:ext>
            </a:extLst>
          </p:cNvPr>
          <p:cNvCxnSpPr>
            <a:cxnSpLocks/>
            <a:stCxn id="12" idx="2"/>
            <a:endCxn id="14" idx="0"/>
          </p:cNvCxnSpPr>
          <p:nvPr/>
        </p:nvCxnSpPr>
        <p:spPr>
          <a:xfrm flipH="1">
            <a:off x="9251134" y="1859741"/>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B33B880-0080-4EEA-996A-0758742F38A9}"/>
              </a:ext>
            </a:extLst>
          </p:cNvPr>
          <p:cNvCxnSpPr>
            <a:cxnSpLocks/>
            <a:stCxn id="14" idx="2"/>
          </p:cNvCxnSpPr>
          <p:nvPr/>
        </p:nvCxnSpPr>
        <p:spPr>
          <a:xfrm>
            <a:off x="9251134" y="2779317"/>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D7EF0641-F7D0-4AA4-B792-544F6B0E2CB9}"/>
              </a:ext>
            </a:extLst>
          </p:cNvPr>
          <p:cNvCxnSpPr>
            <a:cxnSpLocks/>
            <a:stCxn id="42" idx="0"/>
            <a:endCxn id="5" idx="3"/>
          </p:cNvCxnSpPr>
          <p:nvPr/>
        </p:nvCxnSpPr>
        <p:spPr>
          <a:xfrm rot="16200000" flipV="1">
            <a:off x="9076715" y="1744585"/>
            <a:ext cx="2738136" cy="5892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0D7AFE3-F882-4793-B873-B1B9BEE425C6}"/>
              </a:ext>
            </a:extLst>
          </p:cNvPr>
          <p:cNvCxnSpPr>
            <a:cxnSpLocks/>
            <a:endCxn id="15" idx="0"/>
          </p:cNvCxnSpPr>
          <p:nvPr/>
        </p:nvCxnSpPr>
        <p:spPr>
          <a:xfrm>
            <a:off x="9251134" y="3702197"/>
            <a:ext cx="0" cy="3764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B307CE0-7ED4-48D7-B921-4660DAE4E1B0}"/>
              </a:ext>
            </a:extLst>
          </p:cNvPr>
          <p:cNvCxnSpPr>
            <a:cxnSpLocks/>
            <a:stCxn id="15" idx="2"/>
          </p:cNvCxnSpPr>
          <p:nvPr/>
        </p:nvCxnSpPr>
        <p:spPr>
          <a:xfrm>
            <a:off x="9251134" y="4618684"/>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A5C8FF1B-2FCD-4A42-8ED4-7195FB38CFAB}"/>
              </a:ext>
            </a:extLst>
          </p:cNvPr>
          <p:cNvCxnSpPr>
            <a:cxnSpLocks/>
            <a:stCxn id="16" idx="0"/>
            <a:endCxn id="42" idx="4"/>
          </p:cNvCxnSpPr>
          <p:nvPr/>
        </p:nvCxnSpPr>
        <p:spPr>
          <a:xfrm flipV="1">
            <a:off x="10151133" y="3454020"/>
            <a:ext cx="589298" cy="181423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9D57D21C-85DA-498F-8FF7-DE0CAEBBB283}"/>
              </a:ext>
            </a:extLst>
          </p:cNvPr>
          <p:cNvSpPr/>
          <p:nvPr/>
        </p:nvSpPr>
        <p:spPr>
          <a:xfrm>
            <a:off x="10717571" y="3408301"/>
            <a:ext cx="45719" cy="457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1E1EDFF3-0341-44ED-A974-A9DDCB2D7EB6}"/>
              </a:ext>
            </a:extLst>
          </p:cNvPr>
          <p:cNvCxnSpPr>
            <a:cxnSpLocks/>
            <a:stCxn id="6" idx="0"/>
            <a:endCxn id="42" idx="2"/>
          </p:cNvCxnSpPr>
          <p:nvPr/>
        </p:nvCxnSpPr>
        <p:spPr>
          <a:xfrm flipV="1">
            <a:off x="10151133" y="3431161"/>
            <a:ext cx="566438" cy="1036"/>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矩形: 圓角 56">
                <a:extLst>
                  <a:ext uri="{FF2B5EF4-FFF2-40B4-BE49-F238E27FC236}">
                    <a16:creationId xmlns:a16="http://schemas.microsoft.com/office/drawing/2014/main" id="{2096097E-CB82-4F57-8337-62DD787645FE}"/>
                  </a:ext>
                </a:extLst>
              </p:cNvPr>
              <p:cNvSpPr/>
              <p:nvPr/>
            </p:nvSpPr>
            <p:spPr>
              <a:xfrm>
                <a:off x="1423971" y="3304877"/>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000" b="0" i="1" dirty="0" smtClean="0">
                          <a:solidFill>
                            <a:schemeClr val="tx1"/>
                          </a:solidFill>
                          <a:latin typeface="Cambria Math" panose="02040503050406030204" pitchFamily="18" charset="0"/>
                          <a:cs typeface="Times New Roman" panose="02020603050405020304" pitchFamily="18" charset="0"/>
                        </a:rPr>
                        <m:t>𝑦</m:t>
                      </m:r>
                      <m:r>
                        <a:rPr lang="en-US" altLang="zh-TW" sz="2000" b="0" i="1" dirty="0" smtClean="0">
                          <a:solidFill>
                            <a:schemeClr val="tx1"/>
                          </a:solidFill>
                          <a:latin typeface="Cambria Math" panose="02040503050406030204" pitchFamily="18" charset="0"/>
                          <a:cs typeface="Times New Roman" panose="02020603050405020304" pitchFamily="18" charset="0"/>
                        </a:rPr>
                        <m:t> →</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𝐴𝑦</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en-US" altLang="zh-TW" sz="2000" i="1" dirty="0">
                              <a:solidFill>
                                <a:schemeClr val="tx1"/>
                              </a:solidFill>
                              <a:latin typeface="Cambria Math" panose="02040503050406030204" pitchFamily="18" charset="0"/>
                              <a:cs typeface="Times New Roman" panose="02020603050405020304" pitchFamily="18" charset="0"/>
                            </a:rPr>
                            <m:t>𝑤</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𝑟𝑛𝑑</m:t>
                      </m:r>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𝑤</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lang="zh-TW" altLang="en-US" sz="2000" dirty="0"/>
              </a:p>
            </p:txBody>
          </p:sp>
        </mc:Choice>
        <mc:Fallback>
          <p:sp>
            <p:nvSpPr>
              <p:cNvPr id="57" name="矩形: 圓角 56">
                <a:extLst>
                  <a:ext uri="{FF2B5EF4-FFF2-40B4-BE49-F238E27FC236}">
                    <a16:creationId xmlns:a16="http://schemas.microsoft.com/office/drawing/2014/main" id="{2096097E-CB82-4F57-8337-62DD787645FE}"/>
                  </a:ext>
                </a:extLst>
              </p:cNvPr>
              <p:cNvSpPr>
                <a:spLocks noRot="1" noChangeAspect="1" noMove="1" noResize="1" noEditPoints="1" noAdjustHandles="1" noChangeArrowheads="1" noChangeShapeType="1" noTextEdit="1"/>
              </p:cNvSpPr>
              <p:nvPr/>
            </p:nvSpPr>
            <p:spPr>
              <a:xfrm>
                <a:off x="1423971" y="3304877"/>
                <a:ext cx="4328932" cy="720000"/>
              </a:xfrm>
              <a:prstGeom prst="roundRect">
                <a:avLst/>
              </a:prstGeom>
              <a:blipFill>
                <a:blip r:embed="rId3"/>
                <a:stretch>
                  <a:fillRect/>
                </a:stretch>
              </a:blipFill>
              <a:ln w="19050" cap="sq">
                <a:prstDash val="dash"/>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10A3CB0A-2FC4-414F-8FE5-CF46B2B1B2F2}"/>
              </a:ext>
            </a:extLst>
          </p:cNvPr>
          <p:cNvCxnSpPr>
            <a:stCxn id="5" idx="1"/>
            <a:endCxn id="57" idx="3"/>
          </p:cNvCxnSpPr>
          <p:nvPr/>
        </p:nvCxnSpPr>
        <p:spPr>
          <a:xfrm flipH="1">
            <a:off x="5752903" y="670165"/>
            <a:ext cx="2598232" cy="29947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矩形: 圓角 58">
                <a:extLst>
                  <a:ext uri="{FF2B5EF4-FFF2-40B4-BE49-F238E27FC236}">
                    <a16:creationId xmlns:a16="http://schemas.microsoft.com/office/drawing/2014/main" id="{31461889-AEAD-4813-8CAD-9E03D6E85096}"/>
                  </a:ext>
                </a:extLst>
              </p:cNvPr>
              <p:cNvSpPr/>
              <p:nvPr/>
            </p:nvSpPr>
            <p:spPr>
              <a:xfrm>
                <a:off x="1423970" y="4398485"/>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𝑐</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𝐻𝑎𝑠</m:t>
                      </m:r>
                      <m:r>
                        <a:rPr lang="en-US" altLang="zh-TW" sz="2000" i="1" dirty="0">
                          <a:solidFill>
                            <a:schemeClr val="tx1"/>
                          </a:solidFill>
                          <a:latin typeface="Cambria Math" panose="02040503050406030204" pitchFamily="18" charset="0"/>
                          <a:cs typeface="Times New Roman" panose="02020603050405020304" pitchFamily="18" charset="0"/>
                        </a:rPr>
                        <m:t>h</m:t>
                      </m:r>
                      <m:r>
                        <a:rPr lang="en-US" altLang="zh-TW"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b="0" i="1" dirty="0" smtClean="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𝑤</m:t>
                          </m:r>
                        </m:e>
                        <m:sub>
                          <m:r>
                            <a:rPr lang="en-US" altLang="zh-TW" sz="2000" b="0" i="1" dirty="0" smtClean="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𝜇</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sz="2000" dirty="0"/>
              </a:p>
            </p:txBody>
          </p:sp>
        </mc:Choice>
        <mc:Fallback>
          <p:sp>
            <p:nvSpPr>
              <p:cNvPr id="59" name="矩形: 圓角 58">
                <a:extLst>
                  <a:ext uri="{FF2B5EF4-FFF2-40B4-BE49-F238E27FC236}">
                    <a16:creationId xmlns:a16="http://schemas.microsoft.com/office/drawing/2014/main" id="{31461889-AEAD-4813-8CAD-9E03D6E85096}"/>
                  </a:ext>
                </a:extLst>
              </p:cNvPr>
              <p:cNvSpPr>
                <a:spLocks noRot="1" noChangeAspect="1" noMove="1" noResize="1" noEditPoints="1" noAdjustHandles="1" noChangeArrowheads="1" noChangeShapeType="1" noTextEdit="1"/>
              </p:cNvSpPr>
              <p:nvPr/>
            </p:nvSpPr>
            <p:spPr>
              <a:xfrm>
                <a:off x="1423970" y="4398485"/>
                <a:ext cx="4328932" cy="720000"/>
              </a:xfrm>
              <a:prstGeom prst="roundRect">
                <a:avLst/>
              </a:prstGeom>
              <a:blipFill>
                <a:blip r:embed="rId4"/>
                <a:stretch>
                  <a:fillRect/>
                </a:stretch>
              </a:blipFill>
              <a:ln w="19050" cap="sq">
                <a:prstDash val="dash"/>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0" name="矩形: 圓角 59">
                <a:extLst>
                  <a:ext uri="{FF2B5EF4-FFF2-40B4-BE49-F238E27FC236}">
                    <a16:creationId xmlns:a16="http://schemas.microsoft.com/office/drawing/2014/main" id="{0165F578-5EE6-443A-B2FB-E97289E17CB5}"/>
                  </a:ext>
                </a:extLst>
              </p:cNvPr>
              <p:cNvSpPr/>
              <p:nvPr/>
            </p:nvSpPr>
            <p:spPr>
              <a:xfrm>
                <a:off x="1411421" y="5489086"/>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𝑧</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𝑦</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𝑐</m:t>
                      </m:r>
                      <m:r>
                        <a:rPr lang="zh-TW" altLang="en-US"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𝑠</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oMath>
                  </m:oMathPara>
                </a14:m>
                <a:endParaRPr lang="en-US" altLang="zh-TW" sz="2000" i="1" dirty="0">
                  <a:solidFill>
                    <a:schemeClr val="tx1"/>
                  </a:solidFill>
                  <a:latin typeface="Cambria Math" panose="02040503050406030204" pitchFamily="18" charset="0"/>
                  <a:cs typeface="Times New Roman" panose="02020603050405020304" pitchFamily="18" charset="0"/>
                </a:endParaRPr>
              </a:p>
            </p:txBody>
          </p:sp>
        </mc:Choice>
        <mc:Fallback>
          <p:sp>
            <p:nvSpPr>
              <p:cNvPr id="60" name="矩形: 圓角 59">
                <a:extLst>
                  <a:ext uri="{FF2B5EF4-FFF2-40B4-BE49-F238E27FC236}">
                    <a16:creationId xmlns:a16="http://schemas.microsoft.com/office/drawing/2014/main" id="{0165F578-5EE6-443A-B2FB-E97289E17CB5}"/>
                  </a:ext>
                </a:extLst>
              </p:cNvPr>
              <p:cNvSpPr>
                <a:spLocks noRot="1" noChangeAspect="1" noMove="1" noResize="1" noEditPoints="1" noAdjustHandles="1" noChangeArrowheads="1" noChangeShapeType="1" noTextEdit="1"/>
              </p:cNvSpPr>
              <p:nvPr/>
            </p:nvSpPr>
            <p:spPr>
              <a:xfrm>
                <a:off x="1411421" y="5489086"/>
                <a:ext cx="4328932" cy="720000"/>
              </a:xfrm>
              <a:prstGeom prst="roundRect">
                <a:avLst/>
              </a:prstGeom>
              <a:blipFill>
                <a:blip r:embed="rId5"/>
                <a:stretch>
                  <a:fillRect/>
                </a:stretch>
              </a:blipFill>
              <a:ln w="19050" cap="sq">
                <a:prstDash val="dash"/>
              </a:ln>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9D46B029-6E67-4B80-ADC0-8B45D96B002A}"/>
              </a:ext>
            </a:extLst>
          </p:cNvPr>
          <p:cNvCxnSpPr>
            <a:cxnSpLocks/>
            <a:stCxn id="12" idx="1"/>
            <a:endCxn id="59" idx="3"/>
          </p:cNvCxnSpPr>
          <p:nvPr/>
        </p:nvCxnSpPr>
        <p:spPr>
          <a:xfrm flipH="1">
            <a:off x="5752902" y="1589741"/>
            <a:ext cx="2598233" cy="31687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7D5A6A9-4083-45F7-9280-DFEB0FC95514}"/>
              </a:ext>
            </a:extLst>
          </p:cNvPr>
          <p:cNvCxnSpPr>
            <a:cxnSpLocks/>
            <a:stCxn id="14" idx="1"/>
            <a:endCxn id="60" idx="3"/>
          </p:cNvCxnSpPr>
          <p:nvPr/>
        </p:nvCxnSpPr>
        <p:spPr>
          <a:xfrm flipH="1">
            <a:off x="5740353" y="2509317"/>
            <a:ext cx="2610781" cy="3339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ACA78497-AE8E-4EA6-939F-E3528FF55B71}"/>
              </a:ext>
            </a:extLst>
          </p:cNvPr>
          <p:cNvSpPr txBox="1"/>
          <p:nvPr/>
        </p:nvSpPr>
        <p:spPr>
          <a:xfrm>
            <a:off x="10106113" y="3047620"/>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66" name="文字方塊 65">
            <a:extLst>
              <a:ext uri="{FF2B5EF4-FFF2-40B4-BE49-F238E27FC236}">
                <a16:creationId xmlns:a16="http://schemas.microsoft.com/office/drawing/2014/main" id="{2FF89954-C58F-41D8-AFF5-E0028D7BC2BE}"/>
              </a:ext>
            </a:extLst>
          </p:cNvPr>
          <p:cNvSpPr txBox="1"/>
          <p:nvPr/>
        </p:nvSpPr>
        <p:spPr>
          <a:xfrm>
            <a:off x="9251133" y="5556650"/>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21D7ADA4-1498-4A9E-8DA9-94546A551D2B}"/>
              </a:ext>
            </a:extLst>
          </p:cNvPr>
          <p:cNvSpPr txBox="1"/>
          <p:nvPr/>
        </p:nvSpPr>
        <p:spPr>
          <a:xfrm>
            <a:off x="9232324" y="3705501"/>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920EF385-0AB7-49BC-A517-F4388BAFC16D}"/>
              </a:ext>
            </a:extLst>
          </p:cNvPr>
          <p:cNvSpPr txBox="1"/>
          <p:nvPr/>
        </p:nvSpPr>
        <p:spPr>
          <a:xfrm>
            <a:off x="10106113" y="4891638"/>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71" name="矩形: 圓角 70">
            <a:extLst>
              <a:ext uri="{FF2B5EF4-FFF2-40B4-BE49-F238E27FC236}">
                <a16:creationId xmlns:a16="http://schemas.microsoft.com/office/drawing/2014/main" id="{7D98E444-606C-4312-99B0-D5499C0FFDAF}"/>
              </a:ext>
            </a:extLst>
          </p:cNvPr>
          <p:cNvSpPr/>
          <p:nvPr/>
        </p:nvSpPr>
        <p:spPr>
          <a:xfrm>
            <a:off x="8351133" y="5917700"/>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Signature</a:t>
            </a:r>
            <a:endParaRPr lang="zh-TW" altLang="en-US" dirty="0"/>
          </a:p>
        </p:txBody>
      </p:sp>
      <p:cxnSp>
        <p:nvCxnSpPr>
          <p:cNvPr id="72" name="直線單箭頭接點 71">
            <a:extLst>
              <a:ext uri="{FF2B5EF4-FFF2-40B4-BE49-F238E27FC236}">
                <a16:creationId xmlns:a16="http://schemas.microsoft.com/office/drawing/2014/main" id="{ADB33C84-68E7-4361-AB2F-D03C6267454F}"/>
              </a:ext>
            </a:extLst>
          </p:cNvPr>
          <p:cNvCxnSpPr>
            <a:cxnSpLocks/>
            <a:endCxn id="71" idx="0"/>
          </p:cNvCxnSpPr>
          <p:nvPr/>
        </p:nvCxnSpPr>
        <p:spPr>
          <a:xfrm>
            <a:off x="9251133" y="5538259"/>
            <a:ext cx="0" cy="379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78FACD3F-E0C2-448A-9418-837542E6B8FA}"/>
              </a:ext>
            </a:extLst>
          </p:cNvPr>
          <p:cNvGrpSpPr/>
          <p:nvPr/>
        </p:nvGrpSpPr>
        <p:grpSpPr>
          <a:xfrm>
            <a:off x="1161512" y="1060950"/>
            <a:ext cx="5178284" cy="1597582"/>
            <a:chOff x="1295876" y="4929547"/>
            <a:chExt cx="5178284" cy="1597582"/>
          </a:xfrm>
        </p:grpSpPr>
        <p:grpSp>
          <p:nvGrpSpPr>
            <p:cNvPr id="118" name="群組 117">
              <a:extLst>
                <a:ext uri="{FF2B5EF4-FFF2-40B4-BE49-F238E27FC236}">
                  <a16:creationId xmlns:a16="http://schemas.microsoft.com/office/drawing/2014/main" id="{470031D2-B4C4-4034-A1BB-CF255842B0DB}"/>
                </a:ext>
              </a:extLst>
            </p:cNvPr>
            <p:cNvGrpSpPr/>
            <p:nvPr/>
          </p:nvGrpSpPr>
          <p:grpSpPr>
            <a:xfrm>
              <a:off x="1295876" y="5298418"/>
              <a:ext cx="781419" cy="894256"/>
              <a:chOff x="1281493" y="4149188"/>
              <a:chExt cx="861060" cy="1016635"/>
            </a:xfrm>
          </p:grpSpPr>
          <p:pic>
            <p:nvPicPr>
              <p:cNvPr id="154" name="圖片 153">
                <a:extLst>
                  <a:ext uri="{FF2B5EF4-FFF2-40B4-BE49-F238E27FC236}">
                    <a16:creationId xmlns:a16="http://schemas.microsoft.com/office/drawing/2014/main" id="{82EF16C6-3A95-4C52-B3D0-EB0030BE3BA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55" name="文字方塊 154">
                <a:extLst>
                  <a:ext uri="{FF2B5EF4-FFF2-40B4-BE49-F238E27FC236}">
                    <a16:creationId xmlns:a16="http://schemas.microsoft.com/office/drawing/2014/main" id="{91D08B44-4B4E-4EF5-A1FC-B241B29C8E08}"/>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signer</a:t>
                </a:r>
                <a:endParaRPr lang="zh-TW" altLang="en-US" sz="1100" dirty="0">
                  <a:latin typeface="Times New Roman" panose="02020603050405020304" pitchFamily="18" charset="0"/>
                  <a:cs typeface="Times New Roman" panose="02020603050405020304" pitchFamily="18" charset="0"/>
                </a:endParaRPr>
              </a:p>
            </p:txBody>
          </p:sp>
        </p:grpSp>
        <p:grpSp>
          <p:nvGrpSpPr>
            <p:cNvPr id="121" name="群組 120">
              <a:extLst>
                <a:ext uri="{FF2B5EF4-FFF2-40B4-BE49-F238E27FC236}">
                  <a16:creationId xmlns:a16="http://schemas.microsoft.com/office/drawing/2014/main" id="{907F3088-0656-420A-A713-7F9BA705694D}"/>
                </a:ext>
              </a:extLst>
            </p:cNvPr>
            <p:cNvGrpSpPr/>
            <p:nvPr/>
          </p:nvGrpSpPr>
          <p:grpSpPr>
            <a:xfrm>
              <a:off x="2472343" y="5767474"/>
              <a:ext cx="781419" cy="738148"/>
              <a:chOff x="7077746" y="4328674"/>
              <a:chExt cx="861060" cy="839163"/>
            </a:xfrm>
          </p:grpSpPr>
          <p:pic>
            <p:nvPicPr>
              <p:cNvPr id="148" name="圖片 147">
                <a:extLst>
                  <a:ext uri="{FF2B5EF4-FFF2-40B4-BE49-F238E27FC236}">
                    <a16:creationId xmlns:a16="http://schemas.microsoft.com/office/drawing/2014/main" id="{230D9F6F-A5C5-4006-8E18-9AF5709A84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49" name="文字方塊 148">
                <a:extLst>
                  <a:ext uri="{FF2B5EF4-FFF2-40B4-BE49-F238E27FC236}">
                    <a16:creationId xmlns:a16="http://schemas.microsoft.com/office/drawing/2014/main" id="{D59E476E-CB78-4D17-A461-4A8C1559E24B}"/>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Message</a:t>
                </a:r>
                <a:endParaRPr lang="zh-TW" altLang="en-US" sz="1100" dirty="0">
                  <a:latin typeface="Times New Roman" panose="02020603050405020304" pitchFamily="18" charset="0"/>
                  <a:cs typeface="Times New Roman" panose="02020603050405020304" pitchFamily="18" charset="0"/>
                </a:endParaRPr>
              </a:p>
            </p:txBody>
          </p:sp>
        </p:grpSp>
        <p:cxnSp>
          <p:nvCxnSpPr>
            <p:cNvPr id="125" name="直線單箭頭接點 124">
              <a:extLst>
                <a:ext uri="{FF2B5EF4-FFF2-40B4-BE49-F238E27FC236}">
                  <a16:creationId xmlns:a16="http://schemas.microsoft.com/office/drawing/2014/main" id="{BFBBC812-042A-4E22-A863-C62EA9EA1E0A}"/>
                </a:ext>
              </a:extLst>
            </p:cNvPr>
            <p:cNvCxnSpPr>
              <a:cxnSpLocks/>
              <a:endCxn id="157" idx="1"/>
            </p:cNvCxnSpPr>
            <p:nvPr/>
          </p:nvCxnSpPr>
          <p:spPr>
            <a:xfrm>
              <a:off x="3140585" y="6020609"/>
              <a:ext cx="3350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群組 159">
              <a:extLst>
                <a:ext uri="{FF2B5EF4-FFF2-40B4-BE49-F238E27FC236}">
                  <a16:creationId xmlns:a16="http://schemas.microsoft.com/office/drawing/2014/main" id="{57CFE3CA-29B5-48F9-814E-2008DDA631CC}"/>
                </a:ext>
              </a:extLst>
            </p:cNvPr>
            <p:cNvGrpSpPr/>
            <p:nvPr/>
          </p:nvGrpSpPr>
          <p:grpSpPr>
            <a:xfrm>
              <a:off x="2867656" y="4929547"/>
              <a:ext cx="867254" cy="577121"/>
              <a:chOff x="364551" y="4286248"/>
              <a:chExt cx="867254" cy="577121"/>
            </a:xfrm>
          </p:grpSpPr>
          <p:sp>
            <p:nvSpPr>
              <p:cNvPr id="130" name="文字方塊 129">
                <a:extLst>
                  <a:ext uri="{FF2B5EF4-FFF2-40B4-BE49-F238E27FC236}">
                    <a16:creationId xmlns:a16="http://schemas.microsoft.com/office/drawing/2014/main" id="{50303437-04B7-414B-8D55-172883F9DB23}"/>
                  </a:ext>
                </a:extLst>
              </p:cNvPr>
              <p:cNvSpPr txBox="1"/>
              <p:nvPr/>
            </p:nvSpPr>
            <p:spPr>
              <a:xfrm>
                <a:off x="364551" y="4601759"/>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131" name="圖片 130">
                <a:extLst>
                  <a:ext uri="{FF2B5EF4-FFF2-40B4-BE49-F238E27FC236}">
                    <a16:creationId xmlns:a16="http://schemas.microsoft.com/office/drawing/2014/main" id="{5E1402C2-15C7-4222-916C-9CD12B23C4F1}"/>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82917" y="4281229"/>
                <a:ext cx="316665" cy="326703"/>
              </a:xfrm>
              <a:prstGeom prst="rect">
                <a:avLst/>
              </a:prstGeom>
            </p:spPr>
          </p:pic>
        </p:grpSp>
        <p:cxnSp>
          <p:nvCxnSpPr>
            <p:cNvPr id="132" name="直線單箭頭接點 131">
              <a:extLst>
                <a:ext uri="{FF2B5EF4-FFF2-40B4-BE49-F238E27FC236}">
                  <a16:creationId xmlns:a16="http://schemas.microsoft.com/office/drawing/2014/main" id="{07569846-8735-4151-9476-FC9F4BF907D5}"/>
                </a:ext>
              </a:extLst>
            </p:cNvPr>
            <p:cNvCxnSpPr>
              <a:cxnSpLocks/>
            </p:cNvCxnSpPr>
            <p:nvPr/>
          </p:nvCxnSpPr>
          <p:spPr>
            <a:xfrm flipV="1">
              <a:off x="2185035" y="5318244"/>
              <a:ext cx="367523" cy="101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160">
              <a:extLst>
                <a:ext uri="{FF2B5EF4-FFF2-40B4-BE49-F238E27FC236}">
                  <a16:creationId xmlns:a16="http://schemas.microsoft.com/office/drawing/2014/main" id="{26B02315-B7EF-45D6-9766-33AC19DA88CE}"/>
                </a:ext>
              </a:extLst>
            </p:cNvPr>
            <p:cNvGrpSpPr/>
            <p:nvPr/>
          </p:nvGrpSpPr>
          <p:grpSpPr>
            <a:xfrm>
              <a:off x="3334422" y="5738758"/>
              <a:ext cx="867254" cy="788371"/>
              <a:chOff x="3898218" y="5585151"/>
              <a:chExt cx="867254" cy="788371"/>
            </a:xfrm>
          </p:grpSpPr>
          <p:pic>
            <p:nvPicPr>
              <p:cNvPr id="157" name="圖片 156">
                <a:extLst>
                  <a:ext uri="{FF2B5EF4-FFF2-40B4-BE49-F238E27FC236}">
                    <a16:creationId xmlns:a16="http://schemas.microsoft.com/office/drawing/2014/main" id="{7E3C777D-8368-4459-BCC7-3B59136605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398" y="5585151"/>
                <a:ext cx="563702" cy="563702"/>
              </a:xfrm>
              <a:prstGeom prst="rect">
                <a:avLst/>
              </a:prstGeom>
            </p:spPr>
          </p:pic>
          <p:sp>
            <p:nvSpPr>
              <p:cNvPr id="159" name="文字方塊 158">
                <a:extLst>
                  <a:ext uri="{FF2B5EF4-FFF2-40B4-BE49-F238E27FC236}">
                    <a16:creationId xmlns:a16="http://schemas.microsoft.com/office/drawing/2014/main" id="{95D55BBF-F92B-4465-806E-695E2BD434A8}"/>
                  </a:ext>
                </a:extLst>
              </p:cNvPr>
              <p:cNvSpPr txBox="1"/>
              <p:nvPr/>
            </p:nvSpPr>
            <p:spPr>
              <a:xfrm>
                <a:off x="3898218" y="6111912"/>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Hash</a:t>
                </a:r>
                <a:endParaRPr lang="zh-TW" altLang="en-US" sz="1100" dirty="0">
                  <a:latin typeface="Times New Roman" panose="02020603050405020304" pitchFamily="18" charset="0"/>
                  <a:cs typeface="Times New Roman" panose="02020603050405020304" pitchFamily="18" charset="0"/>
                </a:endParaRPr>
              </a:p>
            </p:txBody>
          </p:sp>
        </p:grpSp>
        <p:cxnSp>
          <p:nvCxnSpPr>
            <p:cNvPr id="163" name="直線單箭頭接點 162">
              <a:extLst>
                <a:ext uri="{FF2B5EF4-FFF2-40B4-BE49-F238E27FC236}">
                  <a16:creationId xmlns:a16="http://schemas.microsoft.com/office/drawing/2014/main" id="{28C14ED6-3E62-4488-A300-A9D11312434D}"/>
                </a:ext>
              </a:extLst>
            </p:cNvPr>
            <p:cNvCxnSpPr>
              <a:cxnSpLocks/>
            </p:cNvCxnSpPr>
            <p:nvPr/>
          </p:nvCxnSpPr>
          <p:spPr>
            <a:xfrm>
              <a:off x="2174423" y="5854070"/>
              <a:ext cx="375680" cy="86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8" name="圖片 167">
              <a:extLst>
                <a:ext uri="{FF2B5EF4-FFF2-40B4-BE49-F238E27FC236}">
                  <a16:creationId xmlns:a16="http://schemas.microsoft.com/office/drawing/2014/main" id="{5DEB93AA-3F2D-4DC1-998E-F6ECA5537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6254" y="5419865"/>
              <a:ext cx="520583" cy="520583"/>
            </a:xfrm>
            <a:prstGeom prst="rect">
              <a:avLst/>
            </a:prstGeom>
          </p:spPr>
        </p:pic>
        <p:grpSp>
          <p:nvGrpSpPr>
            <p:cNvPr id="183" name="群組 182">
              <a:extLst>
                <a:ext uri="{FF2B5EF4-FFF2-40B4-BE49-F238E27FC236}">
                  <a16:creationId xmlns:a16="http://schemas.microsoft.com/office/drawing/2014/main" id="{BFEC0672-C80A-4C24-9FC2-64D87BDDD543}"/>
                </a:ext>
              </a:extLst>
            </p:cNvPr>
            <p:cNvGrpSpPr/>
            <p:nvPr/>
          </p:nvGrpSpPr>
          <p:grpSpPr>
            <a:xfrm>
              <a:off x="5692741" y="5432578"/>
              <a:ext cx="781419" cy="755122"/>
              <a:chOff x="5924155" y="4770412"/>
              <a:chExt cx="781419" cy="755122"/>
            </a:xfrm>
          </p:grpSpPr>
          <p:sp>
            <p:nvSpPr>
              <p:cNvPr id="143" name="文字方塊 142">
                <a:extLst>
                  <a:ext uri="{FF2B5EF4-FFF2-40B4-BE49-F238E27FC236}">
                    <a16:creationId xmlns:a16="http://schemas.microsoft.com/office/drawing/2014/main" id="{D7772DE6-11CB-4B70-9453-6351C98C80DF}"/>
                  </a:ext>
                </a:extLst>
              </p:cNvPr>
              <p:cNvSpPr txBox="1"/>
              <p:nvPr/>
            </p:nvSpPr>
            <p:spPr>
              <a:xfrm>
                <a:off x="5924155" y="5263924"/>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Signature</a:t>
                </a:r>
              </a:p>
            </p:txBody>
          </p:sp>
          <p:pic>
            <p:nvPicPr>
              <p:cNvPr id="170" name="圖片 169">
                <a:extLst>
                  <a:ext uri="{FF2B5EF4-FFF2-40B4-BE49-F238E27FC236}">
                    <a16:creationId xmlns:a16="http://schemas.microsoft.com/office/drawing/2014/main" id="{3592706A-9163-49B5-894F-613A4365A8A7}"/>
                  </a:ext>
                </a:extLst>
              </p:cNvPr>
              <p:cNvPicPr>
                <a:picLocks noChangeAspect="1"/>
              </p:cNvPicPr>
              <p:nvPr/>
            </p:nvPicPr>
            <p:blipFill>
              <a:blip r:embed="rId11"/>
              <a:stretch>
                <a:fillRect/>
              </a:stretch>
            </p:blipFill>
            <p:spPr>
              <a:xfrm>
                <a:off x="6085328" y="4770412"/>
                <a:ext cx="497847" cy="497847"/>
              </a:xfrm>
              <a:prstGeom prst="rect">
                <a:avLst/>
              </a:prstGeom>
            </p:spPr>
          </p:pic>
        </p:grpSp>
        <p:sp>
          <p:nvSpPr>
            <p:cNvPr id="171" name="文字方塊 170">
              <a:extLst>
                <a:ext uri="{FF2B5EF4-FFF2-40B4-BE49-F238E27FC236}">
                  <a16:creationId xmlns:a16="http://schemas.microsoft.com/office/drawing/2014/main" id="{05732436-A688-474A-B52B-DC672A1BC19E}"/>
                </a:ext>
              </a:extLst>
            </p:cNvPr>
            <p:cNvSpPr txBox="1"/>
            <p:nvPr/>
          </p:nvSpPr>
          <p:spPr>
            <a:xfrm>
              <a:off x="4460688" y="5926090"/>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processing</a:t>
              </a:r>
            </a:p>
          </p:txBody>
        </p:sp>
        <p:cxnSp>
          <p:nvCxnSpPr>
            <p:cNvPr id="173" name="直線單箭頭接點 172">
              <a:extLst>
                <a:ext uri="{FF2B5EF4-FFF2-40B4-BE49-F238E27FC236}">
                  <a16:creationId xmlns:a16="http://schemas.microsoft.com/office/drawing/2014/main" id="{6E5E173F-4C1C-4FF8-994C-7212FE19A9BC}"/>
                </a:ext>
              </a:extLst>
            </p:cNvPr>
            <p:cNvCxnSpPr>
              <a:cxnSpLocks/>
            </p:cNvCxnSpPr>
            <p:nvPr/>
          </p:nvCxnSpPr>
          <p:spPr>
            <a:xfrm>
              <a:off x="4016663" y="5273919"/>
              <a:ext cx="363340" cy="11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0C5F1F95-C12B-486E-88FA-61297C6A8B8B}"/>
                </a:ext>
              </a:extLst>
            </p:cNvPr>
            <p:cNvCxnSpPr>
              <a:cxnSpLocks/>
              <a:stCxn id="157" idx="3"/>
            </p:cNvCxnSpPr>
            <p:nvPr/>
          </p:nvCxnSpPr>
          <p:spPr>
            <a:xfrm flipV="1">
              <a:off x="4039304" y="5926090"/>
              <a:ext cx="340699" cy="94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15927D5D-B2D7-413E-AE37-454C04926CC2}"/>
                </a:ext>
              </a:extLst>
            </p:cNvPr>
            <p:cNvCxnSpPr>
              <a:cxnSpLocks/>
            </p:cNvCxnSpPr>
            <p:nvPr/>
          </p:nvCxnSpPr>
          <p:spPr>
            <a:xfrm>
              <a:off x="5242107" y="5673721"/>
              <a:ext cx="4506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30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57533</TotalTime>
  <Words>8994</Words>
  <Application>Microsoft Office PowerPoint</Application>
  <PresentationFormat>寬螢幕</PresentationFormat>
  <Paragraphs>5245</Paragraphs>
  <Slides>77</Slides>
  <Notes>77</Notes>
  <HiddenSlides>5</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77</vt:i4>
      </vt:variant>
    </vt:vector>
  </HeadingPairs>
  <TitlesOfParts>
    <vt:vector size="93" baseType="lpstr">
      <vt:lpstr>-apple-system</vt:lpstr>
      <vt:lpstr>Microsoft YaHei</vt:lpstr>
      <vt:lpstr>Microsoft YaHei</vt:lpstr>
      <vt:lpstr>Open Sans</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506</cp:revision>
  <dcterms:created xsi:type="dcterms:W3CDTF">2015-05-05T08:02:14Z</dcterms:created>
  <dcterms:modified xsi:type="dcterms:W3CDTF">2025-06-29T11:19:14Z</dcterms:modified>
</cp:coreProperties>
</file>